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68" r:id="rId4"/>
    <p:sldId id="267" r:id="rId5"/>
    <p:sldId id="266" r:id="rId6"/>
    <p:sldId id="265" r:id="rId7"/>
    <p:sldId id="264" r:id="rId8"/>
    <p:sldId id="263" r:id="rId9"/>
    <p:sldId id="262" r:id="rId10"/>
    <p:sldId id="261" r:id="rId11"/>
    <p:sldId id="269" r:id="rId12"/>
    <p:sldId id="270" r:id="rId13"/>
    <p:sldId id="271" r:id="rId14"/>
    <p:sldId id="272" r:id="rId15"/>
    <p:sldId id="273" r:id="rId16"/>
    <p:sldId id="274" r:id="rId17"/>
    <p:sldId id="275" r:id="rId18"/>
    <p:sldId id="259" r:id="rId19"/>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E3F"/>
    <a:srgbClr val="012448"/>
    <a:srgbClr val="022344"/>
    <a:srgbClr val="D1C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7" autoAdjust="0"/>
    <p:restoredTop sz="94660"/>
  </p:normalViewPr>
  <p:slideViewPr>
    <p:cSldViewPr snapToGrid="0">
      <p:cViewPr varScale="1">
        <p:scale>
          <a:sx n="84" d="100"/>
          <a:sy n="84" d="100"/>
        </p:scale>
        <p:origin x="133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585F0E-BFA3-4970-93FF-481B1AB3BC36}" type="datetimeFigureOut">
              <a:rPr lang="pt-PT" smtClean="0"/>
              <a:t>16/03/2024</a:t>
            </a:fld>
            <a:endParaRPr lang="pt-PT"/>
          </a:p>
        </p:txBody>
      </p:sp>
      <p:sp>
        <p:nvSpPr>
          <p:cNvPr id="4" name="Marcador de Posição da Imagem do Diapositivo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AA6945-1018-49EC-9A32-F0F0D83E6428}" type="slidenum">
              <a:rPr lang="pt-PT" smtClean="0"/>
              <a:t>‹nº›</a:t>
            </a:fld>
            <a:endParaRPr lang="pt-PT"/>
          </a:p>
        </p:txBody>
      </p:sp>
    </p:spTree>
    <p:extLst>
      <p:ext uri="{BB962C8B-B14F-4D97-AF65-F5344CB8AC3E}">
        <p14:creationId xmlns:p14="http://schemas.microsoft.com/office/powerpoint/2010/main" val="1140983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PT" smtClean="0"/>
              <a:t>Clique para editar o estilo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smtClean="0"/>
              <a:t>Clique para editar o estilo do subtítulo do Modelo Global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16/03/2024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113638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Vertical Text Placeholder 2"/>
          <p:cNvSpPr>
            <a:spLocks noGrp="1"/>
          </p:cNvSpPr>
          <p:nvPr>
            <p:ph type="body" orient="vert" idx="1"/>
          </p:nvPr>
        </p:nvSpPr>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16/03/2024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65185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PT" smtClean="0"/>
              <a:t>Clique para editar o estilo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16/03/2024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71267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Content Placeholder 2"/>
          <p:cNvSpPr>
            <a:spLocks noGrp="1"/>
          </p:cNvSpPr>
          <p:nvPr>
            <p:ph idx="1"/>
          </p:nvPr>
        </p:nvSpPr>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16/03/2024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2542539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PT" smtClean="0"/>
              <a:t>Clique para editar o estilo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smtClean="0"/>
              <a:t>Editar os estilos de texto do Modelo Global</a:t>
            </a:r>
          </a:p>
        </p:txBody>
      </p:sp>
      <p:sp>
        <p:nvSpPr>
          <p:cNvPr id="4" name="Date Placeholder 3"/>
          <p:cNvSpPr>
            <a:spLocks noGrp="1"/>
          </p:cNvSpPr>
          <p:nvPr>
            <p:ph type="dt" sz="half" idx="10"/>
          </p:nvPr>
        </p:nvSpPr>
        <p:spPr/>
        <p:txBody>
          <a:bodyPr/>
          <a:lstStyle/>
          <a:p>
            <a:fld id="{DE831C3F-997B-4C88-A923-E4F416619D6B}" type="datetimeFigureOut">
              <a:rPr lang="pt-PT" smtClean="0"/>
              <a:t>16/03/2024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2493271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Date Placeholder 4"/>
          <p:cNvSpPr>
            <a:spLocks noGrp="1"/>
          </p:cNvSpPr>
          <p:nvPr>
            <p:ph type="dt" sz="half" idx="10"/>
          </p:nvPr>
        </p:nvSpPr>
        <p:spPr/>
        <p:txBody>
          <a:bodyPr/>
          <a:lstStyle/>
          <a:p>
            <a:fld id="{DE831C3F-997B-4C88-A923-E4F416619D6B}" type="datetimeFigureOut">
              <a:rPr lang="pt-PT" smtClean="0"/>
              <a:t>16/03/2024</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268271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PT" smtClean="0"/>
              <a:t>Clique para editar o estilo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Editar os estilos de texto do Modelo Global</a:t>
            </a:r>
          </a:p>
        </p:txBody>
      </p:sp>
      <p:sp>
        <p:nvSpPr>
          <p:cNvPr id="4" name="Content Placeholder 3"/>
          <p:cNvSpPr>
            <a:spLocks noGrp="1"/>
          </p:cNvSpPr>
          <p:nvPr>
            <p:ph sz="half" idx="2"/>
          </p:nvPr>
        </p:nvSpPr>
        <p:spPr>
          <a:xfrm>
            <a:off x="629842" y="2505075"/>
            <a:ext cx="3868340"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Editar os estilos de texto do Modelo Global</a:t>
            </a:r>
          </a:p>
        </p:txBody>
      </p:sp>
      <p:sp>
        <p:nvSpPr>
          <p:cNvPr id="6" name="Content Placeholder 5"/>
          <p:cNvSpPr>
            <a:spLocks noGrp="1"/>
          </p:cNvSpPr>
          <p:nvPr>
            <p:ph sz="quarter" idx="4"/>
          </p:nvPr>
        </p:nvSpPr>
        <p:spPr>
          <a:xfrm>
            <a:off x="4629150" y="2505075"/>
            <a:ext cx="3887391"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7" name="Date Placeholder 6"/>
          <p:cNvSpPr>
            <a:spLocks noGrp="1"/>
          </p:cNvSpPr>
          <p:nvPr>
            <p:ph type="dt" sz="half" idx="10"/>
          </p:nvPr>
        </p:nvSpPr>
        <p:spPr/>
        <p:txBody>
          <a:bodyPr/>
          <a:lstStyle/>
          <a:p>
            <a:fld id="{DE831C3F-997B-4C88-A923-E4F416619D6B}" type="datetimeFigureOut">
              <a:rPr lang="pt-PT" smtClean="0"/>
              <a:t>16/03/2024</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337094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Date Placeholder 2"/>
          <p:cNvSpPr>
            <a:spLocks noGrp="1"/>
          </p:cNvSpPr>
          <p:nvPr>
            <p:ph type="dt" sz="half" idx="10"/>
          </p:nvPr>
        </p:nvSpPr>
        <p:spPr/>
        <p:txBody>
          <a:bodyPr/>
          <a:lstStyle/>
          <a:p>
            <a:fld id="{DE831C3F-997B-4C88-A923-E4F416619D6B}" type="datetimeFigureOut">
              <a:rPr lang="pt-PT" smtClean="0"/>
              <a:t>16/03/2024</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09892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31C3F-997B-4C88-A923-E4F416619D6B}" type="datetimeFigureOut">
              <a:rPr lang="pt-PT" smtClean="0"/>
              <a:t>16/03/2024</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87880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PT" smtClean="0"/>
              <a:t>Clique para editar o estilo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Editar os estilos de texto do Modelo Global</a:t>
            </a:r>
          </a:p>
        </p:txBody>
      </p:sp>
      <p:sp>
        <p:nvSpPr>
          <p:cNvPr id="5" name="Date Placeholder 4"/>
          <p:cNvSpPr>
            <a:spLocks noGrp="1"/>
          </p:cNvSpPr>
          <p:nvPr>
            <p:ph type="dt" sz="half" idx="10"/>
          </p:nvPr>
        </p:nvSpPr>
        <p:spPr/>
        <p:txBody>
          <a:bodyPr/>
          <a:lstStyle/>
          <a:p>
            <a:fld id="{DE831C3F-997B-4C88-A923-E4F416619D6B}" type="datetimeFigureOut">
              <a:rPr lang="pt-PT" smtClean="0"/>
              <a:t>16/03/2024</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64989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PT" smtClean="0"/>
              <a:t>Clique para editar o estilo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smtClean="0"/>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Editar os estilos de texto do Modelo Global</a:t>
            </a:r>
          </a:p>
        </p:txBody>
      </p:sp>
      <p:sp>
        <p:nvSpPr>
          <p:cNvPr id="5" name="Date Placeholder 4"/>
          <p:cNvSpPr>
            <a:spLocks noGrp="1"/>
          </p:cNvSpPr>
          <p:nvPr>
            <p:ph type="dt" sz="half" idx="10"/>
          </p:nvPr>
        </p:nvSpPr>
        <p:spPr/>
        <p:txBody>
          <a:bodyPr/>
          <a:lstStyle/>
          <a:p>
            <a:fld id="{DE831C3F-997B-4C88-A923-E4F416619D6B}" type="datetimeFigureOut">
              <a:rPr lang="pt-PT" smtClean="0"/>
              <a:t>16/03/2024</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3271514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PT" smtClean="0"/>
              <a:t>Clique para editar o estilo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31C3F-997B-4C88-A923-E4F416619D6B}" type="datetimeFigureOut">
              <a:rPr lang="pt-PT" smtClean="0"/>
              <a:t>16/03/2024</a:t>
            </a:fld>
            <a:endParaRPr lang="pt-P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54CBE-0458-49FF-8903-5D745241069F}" type="slidenum">
              <a:rPr lang="pt-PT" smtClean="0"/>
              <a:t>‹nº›</a:t>
            </a:fld>
            <a:endParaRPr lang="pt-PT"/>
          </a:p>
        </p:txBody>
      </p:sp>
    </p:spTree>
    <p:extLst>
      <p:ext uri="{BB962C8B-B14F-4D97-AF65-F5344CB8AC3E}">
        <p14:creationId xmlns:p14="http://schemas.microsoft.com/office/powerpoint/2010/main" val="405940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ciencedirect.com/science/handbooks/1573448X"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marketing.wharton.upenn.edu/people/faculty.cfm?id=342#cr" TargetMode="External"/><Relationship Id="rId5" Type="http://schemas.openxmlformats.org/officeDocument/2006/relationships/hyperlink" Target="http://www.elsevier.com/wps/find/bookseriesdescription.cws_home/BS_HE/description" TargetMode="External"/><Relationship Id="rId4" Type="http://schemas.openxmlformats.org/officeDocument/2006/relationships/hyperlink" Target="http://www.sciencedirect.com/science?_ob=PublicationURL&amp;_tockey=#TOC#24610#1989#999979999#565227#FLP#&amp;_cdi=24610&amp;_pubType=HS&amp;view=c&amp;_auth=y&amp;_acct=C000050221&amp;_version=1&amp;_urlVersion=0&amp;_userid=10&amp;md5=d6bb770217a7e64597c64d50a815aa81"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ítulo 1"/>
          <p:cNvSpPr txBox="1">
            <a:spLocks/>
          </p:cNvSpPr>
          <p:nvPr/>
        </p:nvSpPr>
        <p:spPr>
          <a:xfrm>
            <a:off x="4058105" y="1247427"/>
            <a:ext cx="5067607" cy="22889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PT" sz="3600" dirty="0" smtClean="0">
                <a:solidFill>
                  <a:srgbClr val="D1C4A4"/>
                </a:solidFill>
                <a:latin typeface="Georgia" panose="02040502050405020303" pitchFamily="18" charset="0"/>
              </a:rPr>
              <a:t>Instituições e </a:t>
            </a:r>
          </a:p>
          <a:p>
            <a:pPr algn="l"/>
            <a:r>
              <a:rPr lang="pt-PT" sz="3600" dirty="0" smtClean="0">
                <a:solidFill>
                  <a:srgbClr val="D1C4A4"/>
                </a:solidFill>
                <a:latin typeface="Georgia" panose="02040502050405020303" pitchFamily="18" charset="0"/>
              </a:rPr>
              <a:t>Políticas de Regulação</a:t>
            </a:r>
            <a:br>
              <a:rPr lang="pt-PT" sz="3600" dirty="0" smtClean="0">
                <a:solidFill>
                  <a:srgbClr val="D1C4A4"/>
                </a:solidFill>
                <a:latin typeface="Georgia" panose="02040502050405020303" pitchFamily="18" charset="0"/>
              </a:rPr>
            </a:br>
            <a:r>
              <a:rPr lang="pt-PT" dirty="0" smtClean="0">
                <a:solidFill>
                  <a:srgbClr val="D1C4A4"/>
                </a:solidFill>
                <a:latin typeface="Georgia" panose="02040502050405020303" pitchFamily="18" charset="0"/>
              </a:rPr>
              <a:t/>
            </a:r>
            <a:br>
              <a:rPr lang="pt-PT" dirty="0" smtClean="0">
                <a:solidFill>
                  <a:srgbClr val="D1C4A4"/>
                </a:solidFill>
                <a:latin typeface="Georgia" panose="02040502050405020303" pitchFamily="18" charset="0"/>
              </a:rPr>
            </a:br>
            <a:r>
              <a:rPr lang="pt-PT" sz="2400" dirty="0" smtClean="0">
                <a:solidFill>
                  <a:srgbClr val="D1C4A4"/>
                </a:solidFill>
                <a:latin typeface="Georgia" panose="02040502050405020303" pitchFamily="18" charset="0"/>
              </a:rPr>
              <a:t>Ano letivo 2023/2024</a:t>
            </a:r>
            <a:endParaRPr lang="pt-PT" sz="2400" dirty="0">
              <a:solidFill>
                <a:srgbClr val="D1C4A4"/>
              </a:solidFill>
              <a:latin typeface="Georgia" panose="02040502050405020303" pitchFamily="18" charset="0"/>
            </a:endParaRPr>
          </a:p>
        </p:txBody>
      </p:sp>
      <p:sp>
        <p:nvSpPr>
          <p:cNvPr id="9" name="Subtítulo 2"/>
          <p:cNvSpPr>
            <a:spLocks noGrp="1"/>
          </p:cNvSpPr>
          <p:nvPr>
            <p:ph type="subTitle" idx="1"/>
          </p:nvPr>
        </p:nvSpPr>
        <p:spPr>
          <a:xfrm>
            <a:off x="4160519" y="3907365"/>
            <a:ext cx="3218689" cy="501789"/>
          </a:xfrm>
        </p:spPr>
        <p:txBody>
          <a:bodyPr>
            <a:normAutofit/>
          </a:bodyPr>
          <a:lstStyle/>
          <a:p>
            <a:pPr algn="l"/>
            <a:r>
              <a:rPr lang="pt-PT" sz="1600" dirty="0" smtClean="0">
                <a:solidFill>
                  <a:srgbClr val="D1C4A4"/>
                </a:solidFill>
                <a:latin typeface="Verdana" panose="020B0604030504040204" pitchFamily="34" charset="0"/>
                <a:ea typeface="Verdana" panose="020B0604030504040204" pitchFamily="34" charset="0"/>
              </a:rPr>
              <a:t>Aula </a:t>
            </a:r>
            <a:r>
              <a:rPr lang="pt-PT" sz="1600" dirty="0" smtClean="0">
                <a:solidFill>
                  <a:srgbClr val="D1C4A4"/>
                </a:solidFill>
                <a:latin typeface="Verdana" panose="020B0604030504040204" pitchFamily="34" charset="0"/>
                <a:ea typeface="Verdana" panose="020B0604030504040204" pitchFamily="34" charset="0"/>
              </a:rPr>
              <a:t>3 </a:t>
            </a:r>
            <a:r>
              <a:rPr lang="pt-PT" sz="1600" dirty="0">
                <a:solidFill>
                  <a:srgbClr val="D1C4A4"/>
                </a:solidFill>
                <a:latin typeface="Verdana" panose="020B0604030504040204" pitchFamily="34" charset="0"/>
                <a:ea typeface="Verdana" panose="020B0604030504040204" pitchFamily="34" charset="0"/>
              </a:rPr>
              <a:t>- </a:t>
            </a:r>
            <a:r>
              <a:rPr lang="pt-PT" sz="1600" dirty="0" smtClean="0">
                <a:solidFill>
                  <a:srgbClr val="D1C4A4"/>
                </a:solidFill>
                <a:latin typeface="Verdana" panose="020B0604030504040204" pitchFamily="34" charset="0"/>
                <a:ea typeface="Verdana" panose="020B0604030504040204" pitchFamily="34" charset="0"/>
              </a:rPr>
              <a:t>16/03/2024</a:t>
            </a:r>
            <a:endParaRPr lang="pt-PT" sz="1600" dirty="0">
              <a:solidFill>
                <a:srgbClr val="D1C4A4"/>
              </a:solidFill>
              <a:latin typeface="Verdana" panose="020B0604030504040204" pitchFamily="34" charset="0"/>
              <a:ea typeface="Verdana" panose="020B0604030504040204" pitchFamily="34" charset="0"/>
            </a:endParaRPr>
          </a:p>
          <a:p>
            <a:pPr algn="l"/>
            <a:endParaRPr lang="pt-PT" sz="1600" dirty="0">
              <a:solidFill>
                <a:srgbClr val="D1C4A4"/>
              </a:solidFill>
              <a:latin typeface="Verdana" panose="020B0604030504040204" pitchFamily="34" charset="0"/>
              <a:ea typeface="Verdana" panose="020B0604030504040204" pitchFamily="34" charset="0"/>
            </a:endParaRPr>
          </a:p>
        </p:txBody>
      </p:sp>
      <p:sp>
        <p:nvSpPr>
          <p:cNvPr id="10" name="Subtítulo 2"/>
          <p:cNvSpPr txBox="1">
            <a:spLocks/>
          </p:cNvSpPr>
          <p:nvPr/>
        </p:nvSpPr>
        <p:spPr>
          <a:xfrm>
            <a:off x="4160519" y="5327674"/>
            <a:ext cx="2157985" cy="501789"/>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PT" sz="1600" dirty="0" smtClean="0">
                <a:solidFill>
                  <a:srgbClr val="D1C4A4"/>
                </a:solidFill>
                <a:latin typeface="Verdana" panose="020B0604030504040204" pitchFamily="34" charset="0"/>
                <a:ea typeface="Verdana" panose="020B0604030504040204" pitchFamily="34" charset="0"/>
              </a:rPr>
              <a:t>Mestrado MPA</a:t>
            </a:r>
          </a:p>
          <a:p>
            <a:pPr algn="l"/>
            <a:r>
              <a:rPr lang="pt-PT" sz="1600" i="1" dirty="0" smtClean="0">
                <a:solidFill>
                  <a:srgbClr val="D1C4A4"/>
                </a:solidFill>
                <a:latin typeface="Georgia" panose="02040502050405020303" pitchFamily="18" charset="0"/>
                <a:ea typeface="Verdana" panose="020B0604030504040204" pitchFamily="34" charset="0"/>
              </a:rPr>
              <a:t>Susana Paulino</a:t>
            </a:r>
            <a:endParaRPr lang="pt-PT" sz="1600" i="1" dirty="0">
              <a:solidFill>
                <a:srgbClr val="D1C4A4"/>
              </a:solidFill>
              <a:latin typeface="Georgia" panose="02040502050405020303" pitchFamily="18" charset="0"/>
              <a:ea typeface="Verdana" panose="020B0604030504040204" pitchFamily="34" charset="0"/>
            </a:endParaRPr>
          </a:p>
        </p:txBody>
      </p:sp>
    </p:spTree>
    <p:extLst>
      <p:ext uri="{BB962C8B-B14F-4D97-AF65-F5344CB8AC3E}">
        <p14:creationId xmlns:p14="http://schemas.microsoft.com/office/powerpoint/2010/main" val="1431286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266547" y="321567"/>
            <a:ext cx="9212074" cy="132343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4000" b="1" i="0" u="none" strike="noStrike" kern="1200" cap="none" spc="0" normalizeH="0" baseline="0" noProof="0" dirty="0" smtClean="0">
                <a:ln>
                  <a:noFill/>
                </a:ln>
                <a:solidFill>
                  <a:srgbClr val="1F497D"/>
                </a:solidFill>
                <a:effectLst/>
                <a:uLnTx/>
                <a:uFillTx/>
                <a:latin typeface="Calibri"/>
                <a:ea typeface="+mn-ea"/>
                <a:cs typeface="+mn-cs"/>
              </a:rPr>
              <a:t>A </a:t>
            </a:r>
            <a:r>
              <a:rPr kumimoji="0" lang="pt-PT" sz="4000" b="1" i="0" u="none" strike="noStrike" kern="1200" cap="none" spc="0" normalizeH="0" baseline="0" noProof="0" dirty="0">
                <a:ln>
                  <a:noFill/>
                </a:ln>
                <a:solidFill>
                  <a:srgbClr val="1F497D"/>
                </a:solidFill>
                <a:effectLst/>
                <a:uLnTx/>
                <a:uFillTx/>
                <a:latin typeface="Calibri"/>
                <a:ea typeface="+mn-ea"/>
                <a:cs typeface="+mn-cs"/>
              </a:rPr>
              <a:t>construção europeia - princípios gerais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4000" b="1" i="0" u="none" strike="noStrike" kern="1200" cap="none" spc="0" normalizeH="0" baseline="0" noProof="0" dirty="0">
              <a:ln>
                <a:noFill/>
              </a:ln>
              <a:solidFill>
                <a:srgbClr val="1F497D"/>
              </a:solidFill>
              <a:effectLst/>
              <a:uLnTx/>
              <a:uFillTx/>
              <a:latin typeface="Calibri"/>
              <a:ea typeface="+mn-ea"/>
              <a:cs typeface="+mn-cs"/>
            </a:endParaRPr>
          </a:p>
        </p:txBody>
      </p:sp>
      <p:pic>
        <p:nvPicPr>
          <p:cNvPr id="3" name="Imagem 2"/>
          <p:cNvPicPr>
            <a:picLocks noChangeAspect="1"/>
          </p:cNvPicPr>
          <p:nvPr/>
        </p:nvPicPr>
        <p:blipFill>
          <a:blip r:embed="rId3"/>
          <a:stretch>
            <a:fillRect/>
          </a:stretch>
        </p:blipFill>
        <p:spPr>
          <a:xfrm>
            <a:off x="467544" y="1052736"/>
            <a:ext cx="5093869" cy="5165412"/>
          </a:xfrm>
          <a:prstGeom prst="rect">
            <a:avLst/>
          </a:prstGeom>
        </p:spPr>
      </p:pic>
      <p:sp>
        <p:nvSpPr>
          <p:cNvPr id="4" name="CaixaDeTexto 3"/>
          <p:cNvSpPr txBox="1"/>
          <p:nvPr/>
        </p:nvSpPr>
        <p:spPr>
          <a:xfrm>
            <a:off x="5724128" y="1114872"/>
            <a:ext cx="1152128" cy="160043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1" i="0" u="none" strike="noStrike" kern="0" cap="none" spc="0" normalizeH="0" baseline="0" noProof="0" dirty="0" smtClean="0">
                <a:ln>
                  <a:noFill/>
                </a:ln>
                <a:solidFill>
                  <a:prstClr val="black">
                    <a:lumMod val="85000"/>
                    <a:lumOff val="15000"/>
                  </a:prstClr>
                </a:solidFill>
                <a:effectLst/>
                <a:uLnTx/>
                <a:uFillTx/>
              </a:rPr>
              <a:t>1957</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smtClean="0">
                <a:ln>
                  <a:noFill/>
                </a:ln>
                <a:solidFill>
                  <a:prstClr val="black">
                    <a:lumMod val="85000"/>
                    <a:lumOff val="15000"/>
                  </a:prstClr>
                </a:solidFill>
                <a:effectLst/>
                <a:uLnTx/>
                <a:uFillTx/>
              </a:rPr>
              <a:t>Bélgica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smtClean="0">
                <a:ln>
                  <a:noFill/>
                </a:ln>
                <a:solidFill>
                  <a:prstClr val="black">
                    <a:lumMod val="85000"/>
                    <a:lumOff val="15000"/>
                  </a:prstClr>
                </a:solidFill>
                <a:effectLst/>
                <a:uLnTx/>
                <a:uFillTx/>
              </a:rPr>
              <a:t>Alemanha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smtClean="0">
                <a:ln>
                  <a:noFill/>
                </a:ln>
                <a:solidFill>
                  <a:prstClr val="black">
                    <a:lumMod val="85000"/>
                    <a:lumOff val="15000"/>
                  </a:prstClr>
                </a:solidFill>
                <a:effectLst/>
                <a:uLnTx/>
                <a:uFillTx/>
              </a:rPr>
              <a:t>França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smtClean="0">
                <a:ln>
                  <a:noFill/>
                </a:ln>
                <a:solidFill>
                  <a:prstClr val="black">
                    <a:lumMod val="85000"/>
                    <a:lumOff val="15000"/>
                  </a:prstClr>
                </a:solidFill>
                <a:effectLst/>
                <a:uLnTx/>
                <a:uFillTx/>
              </a:rPr>
              <a:t>Luxemburgo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smtClean="0">
                <a:ln>
                  <a:noFill/>
                </a:ln>
                <a:solidFill>
                  <a:prstClr val="black">
                    <a:lumMod val="85000"/>
                    <a:lumOff val="15000"/>
                  </a:prstClr>
                </a:solidFill>
                <a:effectLst/>
                <a:uLnTx/>
                <a:uFillTx/>
              </a:rPr>
              <a:t>Países Baixos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smtClean="0">
                <a:ln>
                  <a:noFill/>
                </a:ln>
                <a:solidFill>
                  <a:prstClr val="black">
                    <a:lumMod val="85000"/>
                    <a:lumOff val="15000"/>
                  </a:prstClr>
                </a:solidFill>
                <a:effectLst/>
                <a:uLnTx/>
                <a:uFillTx/>
              </a:rPr>
              <a:t>Itália </a:t>
            </a:r>
          </a:p>
        </p:txBody>
      </p:sp>
      <p:sp>
        <p:nvSpPr>
          <p:cNvPr id="6" name="CaixaDeTexto 5"/>
          <p:cNvSpPr txBox="1"/>
          <p:nvPr/>
        </p:nvSpPr>
        <p:spPr>
          <a:xfrm>
            <a:off x="5724128" y="2773378"/>
            <a:ext cx="1152128"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1" i="0" u="none" strike="noStrike" kern="0" cap="none" spc="0" normalizeH="0" baseline="0" noProof="0" dirty="0" smtClean="0">
                <a:ln>
                  <a:noFill/>
                </a:ln>
                <a:solidFill>
                  <a:prstClr val="black">
                    <a:lumMod val="85000"/>
                    <a:lumOff val="15000"/>
                  </a:prstClr>
                </a:solidFill>
                <a:effectLst/>
                <a:uLnTx/>
                <a:uFillTx/>
              </a:rPr>
              <a:t>1973</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smtClean="0">
                <a:ln>
                  <a:noFill/>
                </a:ln>
                <a:solidFill>
                  <a:prstClr val="black">
                    <a:lumMod val="85000"/>
                    <a:lumOff val="15000"/>
                  </a:prstClr>
                </a:solidFill>
                <a:effectLst/>
                <a:uLnTx/>
                <a:uFillTx/>
              </a:rPr>
              <a:t>Dinamarca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smtClean="0">
                <a:ln>
                  <a:noFill/>
                </a:ln>
                <a:solidFill>
                  <a:srgbClr val="FF0000"/>
                </a:solidFill>
                <a:effectLst/>
                <a:uLnTx/>
                <a:uFillTx/>
              </a:rPr>
              <a:t>Reino Unido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smtClean="0">
                <a:ln>
                  <a:noFill/>
                </a:ln>
                <a:solidFill>
                  <a:prstClr val="black">
                    <a:lumMod val="85000"/>
                    <a:lumOff val="15000"/>
                  </a:prstClr>
                </a:solidFill>
                <a:effectLst/>
                <a:uLnTx/>
                <a:uFillTx/>
              </a:rPr>
              <a:t>Irlanda</a:t>
            </a:r>
          </a:p>
        </p:txBody>
      </p:sp>
      <p:sp>
        <p:nvSpPr>
          <p:cNvPr id="7" name="CaixaDeTexto 6"/>
          <p:cNvSpPr txBox="1"/>
          <p:nvPr/>
        </p:nvSpPr>
        <p:spPr>
          <a:xfrm>
            <a:off x="5724128" y="3727485"/>
            <a:ext cx="1152128"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1" i="0" u="none" strike="noStrike" kern="0" cap="none" spc="0" normalizeH="0" baseline="0" noProof="0" dirty="0" smtClean="0">
                <a:ln>
                  <a:noFill/>
                </a:ln>
                <a:solidFill>
                  <a:prstClr val="black">
                    <a:lumMod val="85000"/>
                    <a:lumOff val="15000"/>
                  </a:prstClr>
                </a:solidFill>
                <a:effectLst/>
                <a:uLnTx/>
                <a:uFillTx/>
              </a:rPr>
              <a:t>1981</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smtClean="0">
                <a:ln>
                  <a:noFill/>
                </a:ln>
                <a:solidFill>
                  <a:prstClr val="black">
                    <a:lumMod val="85000"/>
                    <a:lumOff val="15000"/>
                  </a:prstClr>
                </a:solidFill>
                <a:effectLst/>
                <a:uLnTx/>
                <a:uFillTx/>
              </a:rPr>
              <a:t>Grécia </a:t>
            </a:r>
          </a:p>
        </p:txBody>
      </p:sp>
      <p:sp>
        <p:nvSpPr>
          <p:cNvPr id="8" name="CaixaDeTexto 7"/>
          <p:cNvSpPr txBox="1"/>
          <p:nvPr/>
        </p:nvSpPr>
        <p:spPr>
          <a:xfrm>
            <a:off x="5724128" y="4312672"/>
            <a:ext cx="1152128"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1" i="0" u="none" strike="noStrike" kern="0" cap="none" spc="0" normalizeH="0" baseline="0" noProof="0" dirty="0" smtClean="0">
                <a:ln>
                  <a:noFill/>
                </a:ln>
                <a:solidFill>
                  <a:prstClr val="black">
                    <a:lumMod val="85000"/>
                    <a:lumOff val="15000"/>
                  </a:prstClr>
                </a:solidFill>
                <a:effectLst/>
                <a:uLnTx/>
                <a:uFillTx/>
              </a:rPr>
              <a:t>1986</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smtClean="0">
                <a:ln>
                  <a:noFill/>
                </a:ln>
                <a:solidFill>
                  <a:prstClr val="black">
                    <a:lumMod val="85000"/>
                    <a:lumOff val="15000"/>
                  </a:prstClr>
                </a:solidFill>
                <a:effectLst/>
                <a:uLnTx/>
                <a:uFillTx/>
              </a:rPr>
              <a:t>Portugal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smtClean="0">
                <a:ln>
                  <a:noFill/>
                </a:ln>
                <a:solidFill>
                  <a:prstClr val="black">
                    <a:lumMod val="85000"/>
                    <a:lumOff val="15000"/>
                  </a:prstClr>
                </a:solidFill>
                <a:effectLst/>
                <a:uLnTx/>
                <a:uFillTx/>
              </a:rPr>
              <a:t>Espanha</a:t>
            </a:r>
          </a:p>
        </p:txBody>
      </p:sp>
      <p:sp>
        <p:nvSpPr>
          <p:cNvPr id="9" name="CaixaDeTexto 8"/>
          <p:cNvSpPr txBox="1"/>
          <p:nvPr/>
        </p:nvSpPr>
        <p:spPr>
          <a:xfrm>
            <a:off x="5756403" y="5204812"/>
            <a:ext cx="1152128"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1" i="0" u="none" strike="noStrike" kern="0" cap="none" spc="0" normalizeH="0" baseline="0" noProof="0" dirty="0" smtClean="0">
                <a:ln>
                  <a:noFill/>
                </a:ln>
                <a:solidFill>
                  <a:prstClr val="black">
                    <a:lumMod val="85000"/>
                    <a:lumOff val="15000"/>
                  </a:prstClr>
                </a:solidFill>
                <a:effectLst/>
                <a:uLnTx/>
                <a:uFillTx/>
              </a:rPr>
              <a:t>1995</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smtClean="0">
                <a:ln>
                  <a:noFill/>
                </a:ln>
                <a:solidFill>
                  <a:prstClr val="black">
                    <a:lumMod val="85000"/>
                    <a:lumOff val="15000"/>
                  </a:prstClr>
                </a:solidFill>
                <a:effectLst/>
                <a:uLnTx/>
                <a:uFillTx/>
              </a:rPr>
              <a:t>Áustria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smtClean="0">
                <a:ln>
                  <a:noFill/>
                </a:ln>
                <a:solidFill>
                  <a:prstClr val="black">
                    <a:lumMod val="85000"/>
                    <a:lumOff val="15000"/>
                  </a:prstClr>
                </a:solidFill>
                <a:effectLst/>
                <a:uLnTx/>
                <a:uFillTx/>
              </a:rPr>
              <a:t>Finlândia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smtClean="0">
                <a:ln>
                  <a:noFill/>
                </a:ln>
                <a:solidFill>
                  <a:prstClr val="black">
                    <a:lumMod val="85000"/>
                    <a:lumOff val="15000"/>
                  </a:prstClr>
                </a:solidFill>
                <a:effectLst/>
                <a:uLnTx/>
                <a:uFillTx/>
              </a:rPr>
              <a:t>Suécia </a:t>
            </a:r>
          </a:p>
        </p:txBody>
      </p:sp>
      <p:sp>
        <p:nvSpPr>
          <p:cNvPr id="10" name="CaixaDeTexto 9"/>
          <p:cNvSpPr txBox="1"/>
          <p:nvPr/>
        </p:nvSpPr>
        <p:spPr>
          <a:xfrm>
            <a:off x="7308304" y="2054154"/>
            <a:ext cx="1516599" cy="267765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1" i="0" u="none" strike="noStrike" kern="0" cap="none" spc="0" normalizeH="0" baseline="0" noProof="0" dirty="0" smtClean="0">
                <a:ln>
                  <a:noFill/>
                </a:ln>
                <a:solidFill>
                  <a:prstClr val="black">
                    <a:lumMod val="85000"/>
                    <a:lumOff val="15000"/>
                  </a:prstClr>
                </a:solidFill>
                <a:effectLst/>
                <a:uLnTx/>
                <a:uFillTx/>
              </a:rPr>
              <a:t>2004</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smtClean="0">
                <a:ln>
                  <a:noFill/>
                </a:ln>
                <a:solidFill>
                  <a:prstClr val="black">
                    <a:lumMod val="85000"/>
                    <a:lumOff val="15000"/>
                  </a:prstClr>
                </a:solidFill>
                <a:effectLst/>
                <a:uLnTx/>
                <a:uFillTx/>
              </a:rPr>
              <a:t>Chipre</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smtClean="0">
                <a:ln>
                  <a:noFill/>
                </a:ln>
                <a:solidFill>
                  <a:prstClr val="black">
                    <a:lumMod val="85000"/>
                    <a:lumOff val="15000"/>
                  </a:prstClr>
                </a:solidFill>
                <a:effectLst/>
                <a:uLnTx/>
                <a:uFillTx/>
              </a:rPr>
              <a:t>Chéquia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smtClean="0">
                <a:ln>
                  <a:noFill/>
                </a:ln>
                <a:solidFill>
                  <a:prstClr val="black">
                    <a:lumMod val="85000"/>
                    <a:lumOff val="15000"/>
                  </a:prstClr>
                </a:solidFill>
                <a:effectLst/>
                <a:uLnTx/>
                <a:uFillTx/>
              </a:rPr>
              <a:t>Estónia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smtClean="0">
                <a:ln>
                  <a:noFill/>
                </a:ln>
                <a:solidFill>
                  <a:prstClr val="black">
                    <a:lumMod val="85000"/>
                    <a:lumOff val="15000"/>
                  </a:prstClr>
                </a:solidFill>
                <a:effectLst/>
                <a:uLnTx/>
                <a:uFillTx/>
              </a:rPr>
              <a:t>Hungria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smtClean="0">
                <a:ln>
                  <a:noFill/>
                </a:ln>
                <a:solidFill>
                  <a:prstClr val="black">
                    <a:lumMod val="85000"/>
                    <a:lumOff val="15000"/>
                  </a:prstClr>
                </a:solidFill>
                <a:effectLst/>
                <a:uLnTx/>
                <a:uFillTx/>
              </a:rPr>
              <a:t>Letónia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smtClean="0">
                <a:ln>
                  <a:noFill/>
                </a:ln>
                <a:solidFill>
                  <a:prstClr val="black">
                    <a:lumMod val="85000"/>
                    <a:lumOff val="15000"/>
                  </a:prstClr>
                </a:solidFill>
                <a:effectLst/>
                <a:uLnTx/>
                <a:uFillTx/>
              </a:rPr>
              <a:t>Lituânia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smtClean="0">
                <a:ln>
                  <a:noFill/>
                </a:ln>
                <a:solidFill>
                  <a:prstClr val="black">
                    <a:lumMod val="85000"/>
                    <a:lumOff val="15000"/>
                  </a:prstClr>
                </a:solidFill>
                <a:effectLst/>
                <a:uLnTx/>
                <a:uFillTx/>
              </a:rPr>
              <a:t>Malta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smtClean="0">
                <a:ln>
                  <a:noFill/>
                </a:ln>
                <a:solidFill>
                  <a:prstClr val="black">
                    <a:lumMod val="85000"/>
                    <a:lumOff val="15000"/>
                  </a:prstClr>
                </a:solidFill>
                <a:effectLst/>
                <a:uLnTx/>
                <a:uFillTx/>
              </a:rPr>
              <a:t>Polónia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smtClean="0">
                <a:ln>
                  <a:noFill/>
                </a:ln>
                <a:solidFill>
                  <a:prstClr val="black">
                    <a:lumMod val="85000"/>
                    <a:lumOff val="15000"/>
                  </a:prstClr>
                </a:solidFill>
                <a:effectLst/>
                <a:uLnTx/>
                <a:uFillTx/>
              </a:rPr>
              <a:t>Eslovénia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smtClean="0">
                <a:ln>
                  <a:noFill/>
                </a:ln>
                <a:solidFill>
                  <a:prstClr val="black">
                    <a:lumMod val="85000"/>
                    <a:lumOff val="15000"/>
                  </a:prstClr>
                </a:solidFill>
                <a:effectLst/>
                <a:uLnTx/>
                <a:uFillTx/>
              </a:rPr>
              <a:t>Eslováquia</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400" b="1" i="0" u="none" strike="noStrike" kern="0" cap="none" spc="0" normalizeH="0" baseline="0" noProof="0" dirty="0" smtClean="0">
              <a:ln>
                <a:noFill/>
              </a:ln>
              <a:solidFill>
                <a:prstClr val="black">
                  <a:lumMod val="85000"/>
                  <a:lumOff val="15000"/>
                </a:prstClr>
              </a:solidFill>
              <a:effectLst/>
              <a:uLnTx/>
              <a:uFillTx/>
            </a:endParaRPr>
          </a:p>
        </p:txBody>
      </p:sp>
      <p:sp>
        <p:nvSpPr>
          <p:cNvPr id="11" name="CaixaDeTexto 10"/>
          <p:cNvSpPr txBox="1"/>
          <p:nvPr/>
        </p:nvSpPr>
        <p:spPr>
          <a:xfrm>
            <a:off x="7308304" y="1162188"/>
            <a:ext cx="1152128"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1" i="0" u="none" strike="noStrike" kern="0" cap="none" spc="0" normalizeH="0" baseline="0" noProof="0" dirty="0" smtClean="0">
                <a:ln>
                  <a:noFill/>
                </a:ln>
                <a:solidFill>
                  <a:prstClr val="black">
                    <a:lumMod val="85000"/>
                    <a:lumOff val="15000"/>
                  </a:prstClr>
                </a:solidFill>
                <a:effectLst/>
                <a:uLnTx/>
                <a:uFillTx/>
              </a:rPr>
              <a:t>2007</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smtClean="0">
                <a:ln>
                  <a:noFill/>
                </a:ln>
                <a:solidFill>
                  <a:prstClr val="black">
                    <a:lumMod val="85000"/>
                    <a:lumOff val="15000"/>
                  </a:prstClr>
                </a:solidFill>
                <a:effectLst/>
                <a:uLnTx/>
                <a:uFillTx/>
              </a:rPr>
              <a:t>Bulgária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smtClean="0">
                <a:ln>
                  <a:noFill/>
                </a:ln>
                <a:solidFill>
                  <a:prstClr val="black">
                    <a:lumMod val="85000"/>
                    <a:lumOff val="15000"/>
                  </a:prstClr>
                </a:solidFill>
                <a:effectLst/>
                <a:uLnTx/>
                <a:uFillTx/>
              </a:rPr>
              <a:t>Roménia</a:t>
            </a:r>
          </a:p>
        </p:txBody>
      </p:sp>
      <p:sp>
        <p:nvSpPr>
          <p:cNvPr id="12" name="CaixaDeTexto 11"/>
          <p:cNvSpPr txBox="1"/>
          <p:nvPr/>
        </p:nvSpPr>
        <p:spPr>
          <a:xfrm>
            <a:off x="7308304" y="5420255"/>
            <a:ext cx="1152128"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1" i="0" u="none" strike="noStrike" kern="0" cap="none" spc="0" normalizeH="0" baseline="0" noProof="0" dirty="0" smtClean="0">
                <a:ln>
                  <a:noFill/>
                </a:ln>
                <a:solidFill>
                  <a:prstClr val="black">
                    <a:lumMod val="85000"/>
                    <a:lumOff val="15000"/>
                  </a:prstClr>
                </a:solidFill>
                <a:effectLst/>
                <a:uLnTx/>
                <a:uFillTx/>
              </a:rPr>
              <a:t>2020</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smtClean="0">
                <a:ln>
                  <a:noFill/>
                </a:ln>
                <a:solidFill>
                  <a:prstClr val="black">
                    <a:lumMod val="85000"/>
                    <a:lumOff val="15000"/>
                  </a:prstClr>
                </a:solidFill>
                <a:effectLst/>
                <a:uLnTx/>
                <a:uFillTx/>
              </a:rPr>
              <a:t>Saída RU</a:t>
            </a:r>
          </a:p>
        </p:txBody>
      </p:sp>
      <p:sp>
        <p:nvSpPr>
          <p:cNvPr id="13" name="CaixaDeTexto 12"/>
          <p:cNvSpPr txBox="1"/>
          <p:nvPr/>
        </p:nvSpPr>
        <p:spPr>
          <a:xfrm>
            <a:off x="7308304" y="4717989"/>
            <a:ext cx="1152128"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1" i="0" u="none" strike="noStrike" kern="0" cap="none" spc="0" normalizeH="0" baseline="0" noProof="0" dirty="0" smtClean="0">
                <a:ln>
                  <a:noFill/>
                </a:ln>
                <a:solidFill>
                  <a:prstClr val="black">
                    <a:lumMod val="85000"/>
                    <a:lumOff val="15000"/>
                  </a:prstClr>
                </a:solidFill>
                <a:effectLst/>
                <a:uLnTx/>
                <a:uFillTx/>
              </a:rPr>
              <a:t>2013</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smtClean="0">
                <a:ln>
                  <a:noFill/>
                </a:ln>
                <a:solidFill>
                  <a:prstClr val="black">
                    <a:lumMod val="85000"/>
                    <a:lumOff val="15000"/>
                  </a:prstClr>
                </a:solidFill>
                <a:effectLst/>
                <a:uLnTx/>
                <a:uFillTx/>
              </a:rPr>
              <a:t>Croácia </a:t>
            </a:r>
          </a:p>
        </p:txBody>
      </p:sp>
    </p:spTree>
    <p:extLst>
      <p:ext uri="{BB962C8B-B14F-4D97-AF65-F5344CB8AC3E}">
        <p14:creationId xmlns:p14="http://schemas.microsoft.com/office/powerpoint/2010/main" val="3677584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266547" y="321567"/>
            <a:ext cx="903894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4000" b="1" i="0" u="none" strike="noStrike" kern="1200" cap="none" spc="0" normalizeH="0" baseline="0" noProof="0" dirty="0" smtClean="0">
                <a:ln>
                  <a:noFill/>
                </a:ln>
                <a:solidFill>
                  <a:srgbClr val="1F497D"/>
                </a:solidFill>
                <a:effectLst/>
                <a:uLnTx/>
                <a:uFillTx/>
                <a:latin typeface="Calibri"/>
                <a:ea typeface="+mn-ea"/>
                <a:cs typeface="+mn-cs"/>
              </a:rPr>
              <a:t>A construção europeia - princípios gerais  </a:t>
            </a:r>
          </a:p>
        </p:txBody>
      </p:sp>
      <p:sp>
        <p:nvSpPr>
          <p:cNvPr id="2" name="Retângulo 1"/>
          <p:cNvSpPr/>
          <p:nvPr/>
        </p:nvSpPr>
        <p:spPr>
          <a:xfrm>
            <a:off x="402336" y="1386965"/>
            <a:ext cx="8119872" cy="353943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Desde que começou por ser uma união meramente económica evoluiu para uma organização com uma vasta gama de domínios de intervenção, desde o clima, o ambiente e a saúde até às relações externas e a segurança, passando pela justiça e a migração. Em 1993, a Comunidade Económica Europeia (CEE) passou a chamar-se União Europeia (UE) – refletindo esta evolução.</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a:ln>
                  <a:noFill/>
                </a:ln>
                <a:solidFill>
                  <a:prstClr val="black">
                    <a:lumMod val="85000"/>
                    <a:lumOff val="15000"/>
                  </a:prstClr>
                </a:solidFill>
                <a:effectLst/>
                <a:uLnTx/>
                <a:uFillTx/>
              </a:rPr>
              <a:t>O desígnio político manifestou-se preferencialmente no domínio económico na construção de um mercado comum, sem fronteiras entre os Estados Membros e uma pauta exterior comum face a países terceiros, nas seguintes dimensões de liberdade:</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a:ln>
                <a:noFill/>
              </a:ln>
              <a:solidFill>
                <a:prstClr val="black">
                  <a:lumMod val="85000"/>
                  <a:lumOff val="15000"/>
                </a:prstClr>
              </a:solidFill>
              <a:effectLst/>
              <a:uLnTx/>
              <a:uFillTx/>
            </a:endParaRPr>
          </a:p>
          <a:p>
            <a:pPr marL="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Circulação de mercadorias </a:t>
            </a:r>
          </a:p>
          <a:p>
            <a:pPr marL="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Circulação de serviços</a:t>
            </a:r>
          </a:p>
          <a:p>
            <a:pPr marL="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Circulação de capitais</a:t>
            </a:r>
          </a:p>
          <a:p>
            <a:pPr marL="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Circulação de pessoas </a:t>
            </a:r>
          </a:p>
          <a:p>
            <a:pPr marL="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Concorrência </a:t>
            </a:r>
          </a:p>
        </p:txBody>
      </p:sp>
    </p:spTree>
    <p:extLst>
      <p:ext uri="{BB962C8B-B14F-4D97-AF65-F5344CB8AC3E}">
        <p14:creationId xmlns:p14="http://schemas.microsoft.com/office/powerpoint/2010/main" val="3943582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530352" y="339855"/>
            <a:ext cx="1870640"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4000" b="1" i="0" u="none" strike="noStrike" kern="1200" cap="none" spc="0" normalizeH="0" baseline="0" noProof="0" dirty="0" smtClean="0">
                <a:ln>
                  <a:noFill/>
                </a:ln>
                <a:solidFill>
                  <a:srgbClr val="1F497D"/>
                </a:solidFill>
                <a:effectLst/>
                <a:uLnTx/>
                <a:uFillTx/>
                <a:latin typeface="Calibri"/>
                <a:ea typeface="+mn-ea"/>
                <a:cs typeface="+mn-cs"/>
              </a:rPr>
              <a:t>Valores </a:t>
            </a:r>
          </a:p>
        </p:txBody>
      </p:sp>
      <p:sp>
        <p:nvSpPr>
          <p:cNvPr id="2" name="Retângulo 1"/>
          <p:cNvSpPr/>
          <p:nvPr/>
        </p:nvSpPr>
        <p:spPr>
          <a:xfrm>
            <a:off x="530352" y="1289953"/>
            <a:ext cx="8266176" cy="353943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smtClean="0">
                <a:ln>
                  <a:noFill/>
                </a:ln>
                <a:solidFill>
                  <a:prstClr val="black">
                    <a:lumMod val="85000"/>
                    <a:lumOff val="15000"/>
                  </a:prstClr>
                </a:solidFill>
                <a:effectLst/>
                <a:uLnTx/>
                <a:uFillTx/>
              </a:rPr>
              <a:t>Os valores da UE são comuns aos países que a compõem, numa sociedade em que prevalecem a inclusão, a tolerância, a justiça, a solidariedade e a não discriminação. </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smtClean="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smtClean="0">
                <a:ln>
                  <a:noFill/>
                </a:ln>
                <a:solidFill>
                  <a:prstClr val="black">
                    <a:lumMod val="85000"/>
                    <a:lumOff val="15000"/>
                  </a:prstClr>
                </a:solidFill>
                <a:effectLst/>
                <a:uLnTx/>
                <a:uFillTx/>
              </a:rPr>
              <a:t>Estes valores são parte integrante do modo de vida europeu:</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smtClean="0">
              <a:ln>
                <a:noFill/>
              </a:ln>
              <a:solidFill>
                <a:prstClr val="black">
                  <a:lumMod val="85000"/>
                  <a:lumOff val="15000"/>
                </a:prstClr>
              </a:solidFill>
              <a:effectLst/>
              <a:uLnTx/>
              <a:uFillTx/>
            </a:endParaRPr>
          </a:p>
          <a:p>
            <a:pPr marL="285750" marR="0" lvl="0" indent="-285750" defTabSz="914400" eaLnBrk="1" fontAlgn="auto" latinLnBrk="0" hangingPunct="1">
              <a:lnSpc>
                <a:spcPct val="15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smtClean="0">
                <a:ln>
                  <a:noFill/>
                </a:ln>
                <a:solidFill>
                  <a:prstClr val="black">
                    <a:lumMod val="85000"/>
                    <a:lumOff val="15000"/>
                  </a:prstClr>
                </a:solidFill>
                <a:effectLst/>
                <a:uLnTx/>
                <a:uFillTx/>
              </a:rPr>
              <a:t>Dignidade do ser humano</a:t>
            </a:r>
          </a:p>
          <a:p>
            <a:pPr marL="285750" marR="0" lvl="0" indent="-285750" defTabSz="914400" eaLnBrk="1" fontAlgn="auto" latinLnBrk="0" hangingPunct="1">
              <a:lnSpc>
                <a:spcPct val="15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smtClean="0">
                <a:ln>
                  <a:noFill/>
                </a:ln>
                <a:solidFill>
                  <a:prstClr val="black">
                    <a:lumMod val="85000"/>
                    <a:lumOff val="15000"/>
                  </a:prstClr>
                </a:solidFill>
                <a:effectLst/>
                <a:uLnTx/>
                <a:uFillTx/>
              </a:rPr>
              <a:t>Liberdade</a:t>
            </a:r>
          </a:p>
          <a:p>
            <a:pPr marL="285750" marR="0" lvl="0" indent="-285750" defTabSz="914400" eaLnBrk="1" fontAlgn="auto" latinLnBrk="0" hangingPunct="1">
              <a:lnSpc>
                <a:spcPct val="15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smtClean="0">
                <a:ln>
                  <a:noFill/>
                </a:ln>
                <a:solidFill>
                  <a:prstClr val="black">
                    <a:lumMod val="85000"/>
                    <a:lumOff val="15000"/>
                  </a:prstClr>
                </a:solidFill>
                <a:effectLst/>
                <a:uLnTx/>
                <a:uFillTx/>
              </a:rPr>
              <a:t>Democracia</a:t>
            </a:r>
          </a:p>
          <a:p>
            <a:pPr marL="285750" marR="0" lvl="0" indent="-285750" defTabSz="914400" eaLnBrk="1" fontAlgn="auto" latinLnBrk="0" hangingPunct="1">
              <a:lnSpc>
                <a:spcPct val="15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smtClean="0">
                <a:ln>
                  <a:noFill/>
                </a:ln>
                <a:solidFill>
                  <a:prstClr val="black">
                    <a:lumMod val="85000"/>
                    <a:lumOff val="15000"/>
                  </a:prstClr>
                </a:solidFill>
                <a:effectLst/>
                <a:uLnTx/>
                <a:uFillTx/>
              </a:rPr>
              <a:t>Igualdade</a:t>
            </a:r>
          </a:p>
          <a:p>
            <a:pPr marL="285750" marR="0" lvl="0" indent="-285750" defTabSz="914400" eaLnBrk="1" fontAlgn="auto" latinLnBrk="0" hangingPunct="1">
              <a:lnSpc>
                <a:spcPct val="15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smtClean="0">
                <a:ln>
                  <a:noFill/>
                </a:ln>
                <a:solidFill>
                  <a:prstClr val="black">
                    <a:lumMod val="85000"/>
                    <a:lumOff val="15000"/>
                  </a:prstClr>
                </a:solidFill>
                <a:effectLst/>
                <a:uLnTx/>
                <a:uFillTx/>
              </a:rPr>
              <a:t>Estado de Direito</a:t>
            </a:r>
          </a:p>
          <a:p>
            <a:pPr marL="285750" marR="0" lvl="0" indent="-285750" defTabSz="914400" eaLnBrk="1" fontAlgn="auto" latinLnBrk="0" hangingPunct="1">
              <a:lnSpc>
                <a:spcPct val="15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smtClean="0">
                <a:ln>
                  <a:noFill/>
                </a:ln>
                <a:solidFill>
                  <a:prstClr val="black">
                    <a:lumMod val="85000"/>
                    <a:lumOff val="15000"/>
                  </a:prstClr>
                </a:solidFill>
                <a:effectLst/>
                <a:uLnTx/>
                <a:uFillTx/>
              </a:rPr>
              <a:t>Direitos humanos</a:t>
            </a:r>
            <a:endParaRPr kumimoji="0" lang="pt-PT" sz="1600" b="0" i="0" u="none" strike="noStrike" kern="0" cap="none" spc="0" normalizeH="0" baseline="0" noProof="0" dirty="0">
              <a:ln>
                <a:noFill/>
              </a:ln>
              <a:solidFill>
                <a:prstClr val="black">
                  <a:lumMod val="85000"/>
                  <a:lumOff val="15000"/>
                </a:prstClr>
              </a:solidFill>
              <a:effectLst/>
              <a:uLnTx/>
              <a:uFillTx/>
            </a:endParaRPr>
          </a:p>
        </p:txBody>
      </p:sp>
    </p:spTree>
    <p:extLst>
      <p:ext uri="{BB962C8B-B14F-4D97-AF65-F5344CB8AC3E}">
        <p14:creationId xmlns:p14="http://schemas.microsoft.com/office/powerpoint/2010/main" val="25259279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475488" y="403863"/>
            <a:ext cx="2215415"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4000" b="1" i="0" u="none" strike="noStrike" kern="1200" cap="none" spc="0" normalizeH="0" baseline="0" noProof="0" dirty="0" smtClean="0">
                <a:ln>
                  <a:noFill/>
                </a:ln>
                <a:solidFill>
                  <a:srgbClr val="1F497D"/>
                </a:solidFill>
                <a:effectLst/>
                <a:uLnTx/>
                <a:uFillTx/>
                <a:latin typeface="Calibri"/>
                <a:ea typeface="+mn-ea"/>
                <a:cs typeface="+mn-cs"/>
              </a:rPr>
              <a:t>Objetivos</a:t>
            </a:r>
          </a:p>
        </p:txBody>
      </p:sp>
      <p:sp>
        <p:nvSpPr>
          <p:cNvPr id="2" name="Retângulo 1"/>
          <p:cNvSpPr/>
          <p:nvPr/>
        </p:nvSpPr>
        <p:spPr>
          <a:xfrm>
            <a:off x="475488" y="1340016"/>
            <a:ext cx="8266176" cy="3747436"/>
          </a:xfrm>
          <a:prstGeom prst="rect">
            <a:avLst/>
          </a:prstGeom>
        </p:spPr>
        <p:txBody>
          <a:bodyPr wrap="square">
            <a:spAutoFit/>
          </a:bodyPr>
          <a:lstStyle/>
          <a:p>
            <a:pPr marL="285750" marR="0" lvl="0" indent="-285750" defTabSz="914400" eaLnBrk="1" fontAlgn="auto" latinLnBrk="0" hangingPunct="1">
              <a:lnSpc>
                <a:spcPct val="15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Promover a paz, os seus valores e o bem-estar dos seus cidadãos</a:t>
            </a:r>
          </a:p>
          <a:p>
            <a:pPr marL="285750" marR="0" lvl="0" indent="-285750" defTabSz="914400" eaLnBrk="1" fontAlgn="auto" latinLnBrk="0" hangingPunct="1">
              <a:lnSpc>
                <a:spcPct val="15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Garantir a liberdade, a segurança e a justiça, sem fronteiras internas</a:t>
            </a:r>
          </a:p>
          <a:p>
            <a:pPr marL="285750" marR="0" lvl="0" indent="-285750" defTabSz="914400" eaLnBrk="1" fontAlgn="auto" latinLnBrk="0" hangingPunct="1">
              <a:lnSpc>
                <a:spcPct val="15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Favorecer o desenvolvimento sustentável, assente num crescimento económico equilibrado e na estabilidade dos preços, uma economia de mercado altamente competitiva, com pleno emprego e progresso social, e a proteção do ambiente</a:t>
            </a:r>
          </a:p>
          <a:p>
            <a:pPr marL="285750" marR="0" lvl="0" indent="-285750" defTabSz="914400" eaLnBrk="1" fontAlgn="auto" latinLnBrk="0" hangingPunct="1">
              <a:lnSpc>
                <a:spcPct val="15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Lutar contra a exclusão social e a discriminação</a:t>
            </a:r>
          </a:p>
          <a:p>
            <a:pPr marL="285750" marR="0" lvl="0" indent="-285750" defTabSz="914400" eaLnBrk="1" fontAlgn="auto" latinLnBrk="0" hangingPunct="1">
              <a:lnSpc>
                <a:spcPct val="15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Promover o progresso científico e tecnológico</a:t>
            </a:r>
          </a:p>
          <a:p>
            <a:pPr marL="285750" marR="0" lvl="0" indent="-285750" defTabSz="914400" eaLnBrk="1" fontAlgn="auto" latinLnBrk="0" hangingPunct="1">
              <a:lnSpc>
                <a:spcPct val="15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Reforçar a coesão económica, social e territorial e a solidariedade entre os países da UE</a:t>
            </a:r>
          </a:p>
          <a:p>
            <a:pPr marL="285750" marR="0" lvl="0" indent="-285750" defTabSz="914400" eaLnBrk="1" fontAlgn="auto" latinLnBrk="0" hangingPunct="1">
              <a:lnSpc>
                <a:spcPct val="15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Respeitar a grande diversidade cultural e linguística da UE</a:t>
            </a:r>
          </a:p>
          <a:p>
            <a:pPr marL="285750" marR="0" lvl="0" indent="-285750" defTabSz="914400" eaLnBrk="1" fontAlgn="auto" latinLnBrk="0" hangingPunct="1">
              <a:lnSpc>
                <a:spcPct val="150000"/>
              </a:lnSpc>
              <a:spcBef>
                <a:spcPts val="0"/>
              </a:spcBef>
              <a:spcAft>
                <a:spcPts val="0"/>
              </a:spcAft>
              <a:buClrTx/>
              <a:buSzTx/>
              <a:buFont typeface="Arial" pitchFamily="34" charset="0"/>
              <a:buChar char="•"/>
              <a:tabLst/>
              <a:defRPr/>
            </a:pPr>
            <a:r>
              <a:rPr kumimoji="0" lang="pt-PT" sz="1600" b="0" i="0" u="none" strike="noStrike" kern="0" cap="none" spc="0" normalizeH="0" baseline="0" noProof="0" dirty="0">
                <a:ln>
                  <a:noFill/>
                </a:ln>
                <a:solidFill>
                  <a:prstClr val="black">
                    <a:lumMod val="85000"/>
                    <a:lumOff val="15000"/>
                  </a:prstClr>
                </a:solidFill>
                <a:effectLst/>
                <a:uLnTx/>
                <a:uFillTx/>
              </a:rPr>
              <a:t>Estabelecer uma união económica e monetária cuja moeda é o euro</a:t>
            </a:r>
          </a:p>
        </p:txBody>
      </p:sp>
      <p:sp>
        <p:nvSpPr>
          <p:cNvPr id="4" name="Rectângulo 3"/>
          <p:cNvSpPr/>
          <p:nvPr/>
        </p:nvSpPr>
        <p:spPr>
          <a:xfrm>
            <a:off x="475488" y="5087452"/>
            <a:ext cx="8467344" cy="120032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400" b="1" i="0" u="none" strike="noStrike" kern="0" cap="none" spc="0" normalizeH="0" baseline="0" noProof="0" dirty="0">
                <a:ln>
                  <a:noFill/>
                </a:ln>
                <a:solidFill>
                  <a:srgbClr val="1F497D"/>
                </a:solidFill>
                <a:effectLst/>
                <a:uLnTx/>
                <a:uFillTx/>
              </a:rPr>
              <a:t>Estes objetivos e valores constituem a base da UE e estão estabelecidos no Tratado de Lisboa e na Carta dos Direitos Fundamentais da UE.</a:t>
            </a:r>
          </a:p>
        </p:txBody>
      </p:sp>
    </p:spTree>
    <p:extLst>
      <p:ext uri="{BB962C8B-B14F-4D97-AF65-F5344CB8AC3E}">
        <p14:creationId xmlns:p14="http://schemas.microsoft.com/office/powerpoint/2010/main" val="38742391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384048" y="422151"/>
            <a:ext cx="2632195"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4000" b="1" i="0" u="none" strike="noStrike" kern="1200" cap="none" spc="0" normalizeH="0" baseline="0" noProof="0" dirty="0" smtClean="0">
                <a:ln>
                  <a:noFill/>
                </a:ln>
                <a:solidFill>
                  <a:srgbClr val="1F497D"/>
                </a:solidFill>
                <a:effectLst/>
                <a:uLnTx/>
                <a:uFillTx/>
                <a:latin typeface="Calibri"/>
                <a:ea typeface="+mn-ea"/>
                <a:cs typeface="+mn-cs"/>
              </a:rPr>
              <a:t>Instituições</a:t>
            </a:r>
          </a:p>
        </p:txBody>
      </p:sp>
      <p:sp>
        <p:nvSpPr>
          <p:cNvPr id="2" name="Retângulo 1"/>
          <p:cNvSpPr/>
          <p:nvPr/>
        </p:nvSpPr>
        <p:spPr>
          <a:xfrm>
            <a:off x="384048" y="1324737"/>
            <a:ext cx="8439912" cy="424731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sng" strike="noStrike" kern="0" cap="none" spc="0" normalizeH="0" baseline="0" noProof="0" dirty="0" smtClean="0">
                <a:ln>
                  <a:noFill/>
                </a:ln>
                <a:solidFill>
                  <a:prstClr val="black">
                    <a:lumMod val="85000"/>
                    <a:lumOff val="15000"/>
                  </a:prstClr>
                </a:solidFill>
                <a:effectLst/>
                <a:uLnTx/>
                <a:uFillTx/>
              </a:rPr>
              <a:t>Parlamento Europeu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smtClean="0">
                <a:ln>
                  <a:noFill/>
                </a:ln>
                <a:solidFill>
                  <a:prstClr val="black">
                    <a:lumMod val="85000"/>
                    <a:lumOff val="15000"/>
                  </a:prstClr>
                </a:solidFill>
                <a:effectLst/>
                <a:uLnTx/>
                <a:uFillTx/>
              </a:rPr>
              <a:t>Órgão da UE diretamente eleito, com responsabilidades legislativas, 	orçamentais e de supervisão - 751 deputados</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smtClean="0">
                <a:ln>
                  <a:noFill/>
                </a:ln>
                <a:solidFill>
                  <a:prstClr val="black">
                    <a:lumMod val="85000"/>
                    <a:lumOff val="15000"/>
                  </a:prstClr>
                </a:solidFill>
                <a:effectLst/>
                <a:uLnTx/>
                <a:uFillTx/>
              </a:rPr>
              <a:t>Poderes legislativos</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smtClean="0">
                <a:ln>
                  <a:noFill/>
                </a:ln>
                <a:solidFill>
                  <a:prstClr val="black">
                    <a:lumMod val="85000"/>
                    <a:lumOff val="15000"/>
                  </a:prstClr>
                </a:solidFill>
                <a:effectLst/>
                <a:uLnTx/>
                <a:uFillTx/>
              </a:rPr>
              <a:t>Poderes de supervisão/ fiscalização</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smtClean="0">
                <a:ln>
                  <a:noFill/>
                </a:ln>
                <a:solidFill>
                  <a:prstClr val="black">
                    <a:lumMod val="85000"/>
                    <a:lumOff val="15000"/>
                  </a:prstClr>
                </a:solidFill>
                <a:effectLst/>
                <a:uLnTx/>
                <a:uFillTx/>
              </a:rPr>
              <a:t>Poderes orçamentais</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1" i="0" u="none" strike="noStrike" kern="0" cap="none" spc="0" normalizeH="0" baseline="0" noProof="0" dirty="0" smtClean="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sng" strike="noStrike" kern="0" cap="none" spc="0" normalizeH="0" baseline="0" noProof="0" dirty="0" smtClean="0">
                <a:ln>
                  <a:noFill/>
                </a:ln>
                <a:solidFill>
                  <a:prstClr val="black">
                    <a:lumMod val="85000"/>
                    <a:lumOff val="15000"/>
                  </a:prstClr>
                </a:solidFill>
                <a:effectLst/>
                <a:uLnTx/>
                <a:uFillTx/>
              </a:rPr>
              <a:t>Conselho Europeu</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smtClean="0">
                <a:ln>
                  <a:noFill/>
                </a:ln>
                <a:solidFill>
                  <a:prstClr val="black">
                    <a:lumMod val="85000"/>
                    <a:lumOff val="15000"/>
                  </a:prstClr>
                </a:solidFill>
                <a:effectLst/>
                <a:uLnTx/>
                <a:uFillTx/>
              </a:rPr>
              <a:t>O Conselho Europeu reúne os Chefes de Estado e de Governo dos Estados-Membros para definir a agenda política da UE.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smtClean="0">
                <a:ln>
                  <a:noFill/>
                </a:ln>
                <a:solidFill>
                  <a:prstClr val="black">
                    <a:lumMod val="85000"/>
                    <a:lumOff val="15000"/>
                  </a:prstClr>
                </a:solidFill>
                <a:effectLst/>
                <a:uLnTx/>
                <a:uFillTx/>
              </a:rPr>
              <a:t>Representa o nível mais elevado de cooperação política entre os países da UE.</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smtClean="0">
                <a:ln>
                  <a:noFill/>
                </a:ln>
                <a:solidFill>
                  <a:prstClr val="black">
                    <a:lumMod val="85000"/>
                    <a:lumOff val="15000"/>
                  </a:prstClr>
                </a:solidFill>
                <a:effectLst/>
                <a:uLnTx/>
                <a:uFillTx/>
              </a:rPr>
              <a:t>Uma das 7 instituições oficiais da UE, o Conselho Europeu reveste a forma de cimeiras(geralmente trimestrais) entre os dirigentes da UE, presididas por um presidente permanente.</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smtClean="0">
              <a:ln>
                <a:noFill/>
              </a:ln>
              <a:solidFill>
                <a:prstClr val="black">
                  <a:lumMod val="85000"/>
                  <a:lumOff val="15000"/>
                </a:prstClr>
              </a:solidFill>
              <a:effectLst/>
              <a:uLnTx/>
              <a:uFillTx/>
            </a:endParaRPr>
          </a:p>
        </p:txBody>
      </p:sp>
    </p:spTree>
    <p:extLst>
      <p:ext uri="{BB962C8B-B14F-4D97-AF65-F5344CB8AC3E}">
        <p14:creationId xmlns:p14="http://schemas.microsoft.com/office/powerpoint/2010/main" val="13086925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266547" y="321567"/>
            <a:ext cx="2632195"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4000" b="1" i="0" u="none" strike="noStrike" kern="1200" cap="none" spc="0" normalizeH="0" baseline="0" noProof="0" dirty="0" smtClean="0">
                <a:ln>
                  <a:noFill/>
                </a:ln>
                <a:solidFill>
                  <a:srgbClr val="1F497D"/>
                </a:solidFill>
                <a:effectLst/>
                <a:uLnTx/>
                <a:uFillTx/>
                <a:latin typeface="Calibri"/>
                <a:ea typeface="+mn-ea"/>
                <a:cs typeface="+mn-cs"/>
              </a:rPr>
              <a:t>Instituições</a:t>
            </a:r>
          </a:p>
        </p:txBody>
      </p:sp>
      <p:sp>
        <p:nvSpPr>
          <p:cNvPr id="2" name="Retângulo 1"/>
          <p:cNvSpPr/>
          <p:nvPr/>
        </p:nvSpPr>
        <p:spPr>
          <a:xfrm>
            <a:off x="266547" y="1029453"/>
            <a:ext cx="4012845" cy="507831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sng" strike="noStrike" kern="0" cap="none" spc="0" normalizeH="0" baseline="0" noProof="0" dirty="0" smtClean="0">
                <a:ln>
                  <a:noFill/>
                </a:ln>
                <a:solidFill>
                  <a:prstClr val="black">
                    <a:lumMod val="85000"/>
                    <a:lumOff val="15000"/>
                  </a:prstClr>
                </a:solidFill>
                <a:effectLst/>
                <a:uLnTx/>
                <a:uFillTx/>
              </a:rPr>
              <a:t>Conselho da União Europeia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smtClean="0">
                <a:ln>
                  <a:noFill/>
                </a:ln>
                <a:solidFill>
                  <a:prstClr val="black">
                    <a:lumMod val="85000"/>
                    <a:lumOff val="15000"/>
                  </a:prstClr>
                </a:solidFill>
                <a:effectLst/>
                <a:uLnTx/>
                <a:uFillTx/>
              </a:rPr>
              <a:t>Os ministros dos governos de cada país da UE reúnem-se no Conselho para discutir, alterar e aprovar legislação e coordenar políticas.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smtClean="0">
                <a:ln>
                  <a:noFill/>
                </a:ln>
                <a:solidFill>
                  <a:prstClr val="black">
                    <a:lumMod val="85000"/>
                    <a:lumOff val="15000"/>
                  </a:prstClr>
                </a:solidFill>
                <a:effectLst/>
                <a:uLnTx/>
                <a:uFillTx/>
              </a:rPr>
              <a:t>Os ministros estão habilitados a assumir compromissos em nome dos respetivos governos em relação às medidas aprovadas nas reuniões.</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smtClean="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sng" strike="noStrike" kern="0" cap="none" spc="0" normalizeH="0" baseline="0" noProof="0" dirty="0" smtClean="0">
                <a:ln>
                  <a:noFill/>
                </a:ln>
                <a:solidFill>
                  <a:prstClr val="black">
                    <a:lumMod val="85000"/>
                    <a:lumOff val="15000"/>
                  </a:prstClr>
                </a:solidFill>
                <a:effectLst/>
                <a:uLnTx/>
                <a:uFillTx/>
              </a:rPr>
              <a:t>Comissão Europeia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smtClean="0">
                <a:ln>
                  <a:noFill/>
                </a:ln>
                <a:solidFill>
                  <a:prstClr val="black">
                    <a:lumMod val="85000"/>
                    <a:lumOff val="15000"/>
                  </a:prstClr>
                </a:solidFill>
                <a:effectLst/>
                <a:uLnTx/>
                <a:uFillTx/>
              </a:rPr>
              <a:t>A Comissão Europeia é o órgão executivo da UE, sendo politicamente independente. É responsável pela elaboração de propostas de novos atos legislativos europeus e pela execução das decisões do </a:t>
            </a:r>
            <a:r>
              <a:rPr kumimoji="0" lang="pt-PT" sz="1800" b="0" i="0" u="sng" strike="noStrike" kern="0" cap="none" spc="0" normalizeH="0" baseline="0" noProof="0" dirty="0" smtClean="0">
                <a:ln>
                  <a:noFill/>
                </a:ln>
                <a:solidFill>
                  <a:prstClr val="black">
                    <a:lumMod val="85000"/>
                    <a:lumOff val="15000"/>
                  </a:prstClr>
                </a:solidFill>
                <a:effectLst/>
                <a:uLnTx/>
                <a:uFillTx/>
              </a:rPr>
              <a:t>Parlamento Europeu</a:t>
            </a:r>
            <a:r>
              <a:rPr kumimoji="0" lang="pt-PT" sz="1800" b="0" i="0" u="none" strike="noStrike" kern="0" cap="none" spc="0" normalizeH="0" baseline="0" noProof="0" dirty="0" smtClean="0">
                <a:ln>
                  <a:noFill/>
                </a:ln>
                <a:solidFill>
                  <a:prstClr val="black">
                    <a:lumMod val="85000"/>
                    <a:lumOff val="15000"/>
                  </a:prstClr>
                </a:solidFill>
                <a:effectLst/>
                <a:uLnTx/>
                <a:uFillTx/>
              </a:rPr>
              <a:t> e do </a:t>
            </a:r>
            <a:r>
              <a:rPr kumimoji="0" lang="pt-PT" sz="1800" b="0" i="0" u="sng" strike="noStrike" kern="0" cap="none" spc="0" normalizeH="0" baseline="0" noProof="0" dirty="0" smtClean="0">
                <a:ln>
                  <a:noFill/>
                </a:ln>
                <a:solidFill>
                  <a:prstClr val="black">
                    <a:lumMod val="85000"/>
                    <a:lumOff val="15000"/>
                  </a:prstClr>
                </a:solidFill>
                <a:effectLst/>
                <a:uLnTx/>
                <a:uFillTx/>
              </a:rPr>
              <a:t>Conselho da UE</a:t>
            </a:r>
            <a:r>
              <a:rPr kumimoji="0" lang="pt-PT" sz="1800" b="0" i="0" u="none" strike="noStrike" kern="0" cap="none" spc="0" normalizeH="0" baseline="0" noProof="0" dirty="0" smtClean="0">
                <a:ln>
                  <a:noFill/>
                </a:ln>
                <a:solidFill>
                  <a:prstClr val="black">
                    <a:lumMod val="85000"/>
                    <a:lumOff val="15000"/>
                  </a:prstClr>
                </a:solidFill>
                <a:effectLst/>
                <a:uLnTx/>
                <a:uFillTx/>
              </a:rPr>
              <a:t>.</a:t>
            </a:r>
          </a:p>
        </p:txBody>
      </p:sp>
      <p:sp>
        <p:nvSpPr>
          <p:cNvPr id="3" name="Retângulo 2"/>
          <p:cNvSpPr/>
          <p:nvPr/>
        </p:nvSpPr>
        <p:spPr>
          <a:xfrm>
            <a:off x="4818888" y="1217030"/>
            <a:ext cx="4325112" cy="4401205"/>
          </a:xfrm>
          <a:prstGeom prst="rect">
            <a:avLst/>
          </a:prstGeom>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lang="pt-PT" sz="2800" b="1" dirty="0">
                <a:solidFill>
                  <a:srgbClr val="1F497D"/>
                </a:solidFill>
                <a:latin typeface="Calibri"/>
              </a:rPr>
              <a:t>Outras instituições </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smtClean="0">
                <a:ln>
                  <a:noFill/>
                </a:ln>
                <a:solidFill>
                  <a:prstClr val="black">
                    <a:lumMod val="85000"/>
                    <a:lumOff val="15000"/>
                  </a:prstClr>
                </a:solidFill>
                <a:effectLst/>
                <a:uLnTx/>
                <a:uFillTx/>
              </a:rPr>
              <a:t>Tribunal de Justiça da União Europeia (TJUE)</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smtClean="0">
                <a:ln>
                  <a:noFill/>
                </a:ln>
                <a:solidFill>
                  <a:prstClr val="black">
                    <a:lumMod val="85000"/>
                    <a:lumOff val="15000"/>
                  </a:prstClr>
                </a:solidFill>
                <a:effectLst/>
                <a:uLnTx/>
                <a:uFillTx/>
              </a:rPr>
              <a:t>Banco Central Europeu (BCE) </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smtClean="0">
                <a:ln>
                  <a:noFill/>
                </a:ln>
                <a:solidFill>
                  <a:prstClr val="black">
                    <a:lumMod val="85000"/>
                    <a:lumOff val="15000"/>
                  </a:prstClr>
                </a:solidFill>
                <a:effectLst/>
                <a:uLnTx/>
                <a:uFillTx/>
              </a:rPr>
              <a:t>Tribunal de Contas Europeu</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smtClean="0">
                <a:ln>
                  <a:noFill/>
                </a:ln>
                <a:solidFill>
                  <a:prstClr val="black">
                    <a:lumMod val="85000"/>
                    <a:lumOff val="15000"/>
                  </a:prstClr>
                </a:solidFill>
                <a:effectLst/>
                <a:uLnTx/>
                <a:uFillTx/>
              </a:rPr>
              <a:t>Serviço Europeu para a Ação Externa (SEAE)</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smtClean="0">
                <a:ln>
                  <a:noFill/>
                </a:ln>
                <a:solidFill>
                  <a:prstClr val="black">
                    <a:lumMod val="85000"/>
                    <a:lumOff val="15000"/>
                  </a:prstClr>
                </a:solidFill>
                <a:effectLst/>
                <a:uLnTx/>
                <a:uFillTx/>
              </a:rPr>
              <a:t>Comité Económico e Social Europeu (CESE) </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smtClean="0">
                <a:ln>
                  <a:noFill/>
                </a:ln>
                <a:solidFill>
                  <a:prstClr val="black">
                    <a:lumMod val="85000"/>
                    <a:lumOff val="15000"/>
                  </a:prstClr>
                </a:solidFill>
                <a:effectLst/>
                <a:uLnTx/>
                <a:uFillTx/>
              </a:rPr>
              <a:t>Comité das Regiões Europeu </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smtClean="0">
                <a:ln>
                  <a:noFill/>
                </a:ln>
                <a:solidFill>
                  <a:prstClr val="black">
                    <a:lumMod val="85000"/>
                    <a:lumOff val="15000"/>
                  </a:prstClr>
                </a:solidFill>
                <a:effectLst/>
                <a:uLnTx/>
                <a:uFillTx/>
              </a:rPr>
              <a:t>Banco Europeu de Investimento (BEI)</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smtClean="0">
                <a:ln>
                  <a:noFill/>
                </a:ln>
                <a:solidFill>
                  <a:prstClr val="black">
                    <a:lumMod val="85000"/>
                    <a:lumOff val="15000"/>
                  </a:prstClr>
                </a:solidFill>
                <a:effectLst/>
                <a:uLnTx/>
                <a:uFillTx/>
              </a:rPr>
              <a:t>Provedor de Justiça Europeu</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smtClean="0">
                <a:ln>
                  <a:noFill/>
                </a:ln>
                <a:solidFill>
                  <a:prstClr val="black">
                    <a:lumMod val="85000"/>
                    <a:lumOff val="15000"/>
                  </a:prstClr>
                </a:solidFill>
                <a:effectLst/>
                <a:uLnTx/>
                <a:uFillTx/>
              </a:rPr>
              <a:t>Autoridade Europeia para a Proteção de Dados (AEPD)</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smtClean="0">
                <a:ln>
                  <a:noFill/>
                </a:ln>
                <a:solidFill>
                  <a:prstClr val="black">
                    <a:lumMod val="85000"/>
                    <a:lumOff val="15000"/>
                  </a:prstClr>
                </a:solidFill>
                <a:effectLst/>
                <a:uLnTx/>
                <a:uFillTx/>
              </a:rPr>
              <a:t>Órgãos interinstitucionais</a:t>
            </a:r>
            <a:endParaRPr kumimoji="0" lang="pt-PT" sz="1800" b="0" i="0" u="none" strike="noStrike" kern="0" cap="none" spc="0" normalizeH="0" baseline="0" noProof="0" dirty="0">
              <a:ln>
                <a:noFill/>
              </a:ln>
              <a:solidFill>
                <a:prstClr val="black">
                  <a:lumMod val="85000"/>
                  <a:lumOff val="15000"/>
                </a:prstClr>
              </a:solidFill>
              <a:effectLst/>
              <a:uLnTx/>
              <a:uFillTx/>
            </a:endParaRPr>
          </a:p>
        </p:txBody>
      </p:sp>
    </p:spTree>
    <p:extLst>
      <p:ext uri="{BB962C8B-B14F-4D97-AF65-F5344CB8AC3E}">
        <p14:creationId xmlns:p14="http://schemas.microsoft.com/office/powerpoint/2010/main" val="4018242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266547" y="321567"/>
            <a:ext cx="4865434" cy="707886"/>
          </a:xfrm>
          <a:prstGeom prst="rect">
            <a:avLst/>
          </a:prstGeom>
        </p:spPr>
        <p:txBody>
          <a:bodyPr wrap="none">
            <a:spAutoFit/>
          </a:bodyPr>
          <a:lstStyle/>
          <a:p>
            <a:pPr>
              <a:defRPr/>
            </a:pPr>
            <a:r>
              <a:rPr lang="pt-PT" sz="4000" b="1" kern="0" dirty="0" smtClean="0">
                <a:solidFill>
                  <a:srgbClr val="1F497D"/>
                </a:solidFill>
              </a:rPr>
              <a:t>Fontes </a:t>
            </a:r>
            <a:r>
              <a:rPr lang="pt-PT" sz="4000" b="1" kern="0" dirty="0">
                <a:solidFill>
                  <a:srgbClr val="1F497D"/>
                </a:solidFill>
              </a:rPr>
              <a:t>jurídicas da </a:t>
            </a:r>
            <a:r>
              <a:rPr lang="pt-PT" sz="4000" b="1" kern="0" dirty="0" smtClean="0">
                <a:solidFill>
                  <a:srgbClr val="1F497D"/>
                </a:solidFill>
              </a:rPr>
              <a:t>EU</a:t>
            </a:r>
            <a:endParaRPr kumimoji="0" lang="pt-PT" sz="4000" b="1" i="0" u="none" strike="noStrike" kern="1200" cap="none" spc="0" normalizeH="0" baseline="0" noProof="0" dirty="0" smtClean="0">
              <a:ln>
                <a:noFill/>
              </a:ln>
              <a:solidFill>
                <a:srgbClr val="1F497D"/>
              </a:solidFill>
              <a:effectLst/>
              <a:uLnTx/>
              <a:uFillTx/>
              <a:latin typeface="Calibri"/>
              <a:ea typeface="+mn-ea"/>
              <a:cs typeface="+mn-cs"/>
            </a:endParaRPr>
          </a:p>
        </p:txBody>
      </p:sp>
      <p:sp>
        <p:nvSpPr>
          <p:cNvPr id="2" name="Retângulo 1"/>
          <p:cNvSpPr/>
          <p:nvPr/>
        </p:nvSpPr>
        <p:spPr>
          <a:xfrm>
            <a:off x="383870" y="1029453"/>
            <a:ext cx="8804301" cy="480131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1" u="none" strike="noStrike" kern="0" cap="none" spc="0" normalizeH="0" baseline="0" noProof="0" dirty="0" smtClean="0">
              <a:ln>
                <a:noFill/>
              </a:ln>
              <a:solidFill>
                <a:prstClr val="black"/>
              </a:solidFill>
              <a:effectLst/>
              <a:uLnTx/>
              <a:uFillTx/>
            </a:endParaRPr>
          </a:p>
          <a:p>
            <a:pPr marL="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1" i="1" u="none" strike="noStrike" kern="0" cap="none" spc="0" normalizeH="0" baseline="0" noProof="0" dirty="0" smtClean="0">
                <a:ln>
                  <a:noFill/>
                </a:ln>
                <a:solidFill>
                  <a:srgbClr val="1F497D"/>
                </a:solidFill>
                <a:effectLst/>
                <a:uLnTx/>
                <a:uFillTx/>
              </a:rPr>
              <a:t>Direito Primário: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smtClean="0">
                <a:ln>
                  <a:noFill/>
                </a:ln>
                <a:solidFill>
                  <a:prstClr val="black"/>
                </a:solidFill>
                <a:effectLst/>
                <a:uLnTx/>
                <a:uFillTx/>
              </a:rPr>
              <a:t>	</a:t>
            </a:r>
            <a:r>
              <a:rPr kumimoji="0" lang="pt-PT" sz="1800" b="0" i="0" u="none" strike="noStrike" kern="0" cap="none" spc="0" normalizeH="0" baseline="0" noProof="0" dirty="0" smtClean="0">
                <a:ln>
                  <a:noFill/>
                </a:ln>
                <a:solidFill>
                  <a:prstClr val="black">
                    <a:lumMod val="85000"/>
                    <a:lumOff val="15000"/>
                  </a:prstClr>
                </a:solidFill>
                <a:effectLst/>
                <a:uLnTx/>
                <a:uFillTx/>
              </a:rPr>
              <a:t>Tratados da União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smtClean="0">
                <a:ln>
                  <a:noFill/>
                </a:ln>
                <a:solidFill>
                  <a:prstClr val="black">
                    <a:lumMod val="85000"/>
                    <a:lumOff val="15000"/>
                  </a:prstClr>
                </a:solidFill>
                <a:effectLst/>
                <a:uLnTx/>
                <a:uFillTx/>
              </a:rPr>
              <a:t>	Carta dos Direitos Fundamentais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smtClean="0">
                <a:ln>
                  <a:noFill/>
                </a:ln>
                <a:solidFill>
                  <a:prstClr val="black">
                    <a:lumMod val="85000"/>
                    <a:lumOff val="15000"/>
                  </a:prstClr>
                </a:solidFill>
                <a:effectLst/>
                <a:uLnTx/>
                <a:uFillTx/>
              </a:rPr>
              <a:t>	Princípios gerais do direito (constitucional)</a:t>
            </a:r>
          </a:p>
          <a:p>
            <a:pPr marL="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1" i="1" u="none" strike="noStrike" kern="0" cap="none" spc="0" normalizeH="0" baseline="0" noProof="0" dirty="0" smtClean="0">
                <a:ln>
                  <a:noFill/>
                </a:ln>
                <a:solidFill>
                  <a:srgbClr val="1F497D"/>
                </a:solidFill>
                <a:effectLst/>
                <a:uLnTx/>
                <a:uFillTx/>
              </a:rPr>
              <a:t>Acordos internacionais da EU</a:t>
            </a:r>
          </a:p>
          <a:p>
            <a:pPr marL="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1" i="1" u="none" strike="noStrike" kern="0" cap="none" spc="0" normalizeH="0" baseline="0" noProof="0" dirty="0" smtClean="0">
                <a:ln>
                  <a:noFill/>
                </a:ln>
                <a:solidFill>
                  <a:srgbClr val="1F497D"/>
                </a:solidFill>
                <a:effectLst/>
                <a:uLnTx/>
                <a:uFillTx/>
              </a:rPr>
              <a:t>Direito Derivado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smtClean="0">
                <a:ln>
                  <a:noFill/>
                </a:ln>
                <a:solidFill>
                  <a:prstClr val="black"/>
                </a:solidFill>
                <a:effectLst/>
                <a:uLnTx/>
                <a:uFillTx/>
              </a:rPr>
              <a:t>	</a:t>
            </a:r>
            <a:r>
              <a:rPr kumimoji="0" lang="pt-PT" sz="1800" b="0" i="0" u="none" strike="noStrike" kern="0" cap="none" spc="0" normalizeH="0" baseline="0" noProof="0" dirty="0" smtClean="0">
                <a:ln>
                  <a:noFill/>
                </a:ln>
                <a:solidFill>
                  <a:prstClr val="black">
                    <a:lumMod val="85000"/>
                    <a:lumOff val="15000"/>
                  </a:prstClr>
                </a:solidFill>
                <a:effectLst/>
                <a:uLnTx/>
                <a:uFillTx/>
              </a:rPr>
              <a:t>Atos jurídicos com cariz legislativo: Regulamentos, Diretivas e Decisões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smtClean="0">
                <a:ln>
                  <a:noFill/>
                </a:ln>
                <a:solidFill>
                  <a:prstClr val="black">
                    <a:lumMod val="85000"/>
                    <a:lumOff val="15000"/>
                  </a:prstClr>
                </a:solidFill>
                <a:effectLst/>
                <a:uLnTx/>
                <a:uFillTx/>
              </a:rPr>
              <a:t>	Atos jurídicos sem cariz legislativo: Instrumentos jurídicos simples, Atos 	delegados, Atos de execução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smtClean="0">
                <a:ln>
                  <a:noFill/>
                </a:ln>
                <a:solidFill>
                  <a:prstClr val="black">
                    <a:lumMod val="85000"/>
                    <a:lumOff val="15000"/>
                  </a:prstClr>
                </a:solidFill>
                <a:effectLst/>
                <a:uLnTx/>
                <a:uFillTx/>
              </a:rPr>
              <a:t>	Instrumentos não vinculativos: Recomendações e pareceres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smtClean="0">
                <a:ln>
                  <a:noFill/>
                </a:ln>
                <a:solidFill>
                  <a:prstClr val="black">
                    <a:lumMod val="85000"/>
                    <a:lumOff val="15000"/>
                  </a:prstClr>
                </a:solidFill>
                <a:effectLst/>
                <a:uLnTx/>
                <a:uFillTx/>
              </a:rPr>
              <a:t>	Atos que não são atos jurídicos: Acordos interinstitucionais, Resoluções, 	declarações e programas de ação </a:t>
            </a:r>
          </a:p>
          <a:p>
            <a:pPr marL="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1" i="1" u="none" strike="noStrike" kern="0" cap="none" spc="0" normalizeH="0" baseline="0" noProof="0" dirty="0" smtClean="0">
                <a:ln>
                  <a:noFill/>
                </a:ln>
                <a:solidFill>
                  <a:srgbClr val="1F497D"/>
                </a:solidFill>
                <a:effectLst/>
                <a:uLnTx/>
                <a:uFillTx/>
              </a:rPr>
              <a:t>Princípios Gerais de Direito</a:t>
            </a:r>
          </a:p>
          <a:p>
            <a:pPr marL="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1" i="1" u="none" strike="noStrike" kern="0" cap="none" spc="0" normalizeH="0" baseline="0" noProof="0" dirty="0" smtClean="0">
                <a:ln>
                  <a:noFill/>
                </a:ln>
                <a:solidFill>
                  <a:srgbClr val="1F497D"/>
                </a:solidFill>
                <a:effectLst/>
                <a:uLnTx/>
                <a:uFillTx/>
              </a:rPr>
              <a:t>Convenções entre Estados Membros </a:t>
            </a:r>
          </a:p>
          <a:p>
            <a:pPr marL="628650" marR="0" lvl="2" indent="0" defTabSz="914400" eaLnBrk="1" fontAlgn="auto" latinLnBrk="0" hangingPunct="1">
              <a:lnSpc>
                <a:spcPct val="100000"/>
              </a:lnSpc>
              <a:spcBef>
                <a:spcPts val="0"/>
              </a:spcBef>
              <a:spcAft>
                <a:spcPts val="0"/>
              </a:spcAft>
              <a:buClrTx/>
              <a:buSzTx/>
              <a:buFontTx/>
              <a:buNone/>
              <a:tabLst/>
              <a:defRPr/>
            </a:pPr>
            <a:r>
              <a:rPr kumimoji="0" lang="pt-PT" sz="1800" b="1" i="1" u="none" strike="noStrike" kern="0" cap="none" spc="0" normalizeH="0" baseline="0" noProof="0" dirty="0" smtClean="0">
                <a:ln>
                  <a:noFill/>
                </a:ln>
                <a:solidFill>
                  <a:srgbClr val="1F497D"/>
                </a:solidFill>
                <a:effectLst/>
                <a:uLnTx/>
                <a:uFillTx/>
              </a:rPr>
              <a:t>	</a:t>
            </a:r>
            <a:r>
              <a:rPr kumimoji="0" lang="pt-PT" sz="1800" b="0" i="0" u="none" strike="noStrike" kern="0" cap="none" spc="0" normalizeH="0" baseline="0" noProof="0" dirty="0" smtClean="0">
                <a:ln>
                  <a:noFill/>
                </a:ln>
                <a:solidFill>
                  <a:prstClr val="black">
                    <a:lumMod val="85000"/>
                    <a:lumOff val="15000"/>
                  </a:prstClr>
                </a:solidFill>
                <a:effectLst/>
                <a:uLnTx/>
                <a:uFillTx/>
              </a:rPr>
              <a:t>Acordos internacionais, Decisões dos representantes dos governos dos Estados-Membros reunidos no Conselho</a:t>
            </a:r>
            <a:endParaRPr kumimoji="0" lang="pt-PT" sz="1800" b="0" i="0" u="none" strike="noStrike" kern="0" cap="none" spc="0" normalizeH="0" baseline="0" noProof="0" dirty="0">
              <a:ln>
                <a:noFill/>
              </a:ln>
              <a:solidFill>
                <a:prstClr val="black">
                  <a:lumMod val="85000"/>
                  <a:lumOff val="15000"/>
                </a:prstClr>
              </a:solidFill>
              <a:effectLst/>
              <a:uLnTx/>
              <a:uFillTx/>
            </a:endParaRPr>
          </a:p>
        </p:txBody>
      </p:sp>
    </p:spTree>
    <p:extLst>
      <p:ext uri="{BB962C8B-B14F-4D97-AF65-F5344CB8AC3E}">
        <p14:creationId xmlns:p14="http://schemas.microsoft.com/office/powerpoint/2010/main" val="20802363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4211960" y="88109"/>
            <a:ext cx="4865434" cy="707886"/>
          </a:xfrm>
          <a:prstGeom prst="rect">
            <a:avLst/>
          </a:prstGeom>
        </p:spPr>
        <p:txBody>
          <a:bodyPr wrap="none">
            <a:spAutoFit/>
          </a:bodyPr>
          <a:lstStyle/>
          <a:p>
            <a:pPr>
              <a:defRPr/>
            </a:pPr>
            <a:r>
              <a:rPr lang="pt-PT" sz="4000" b="1" kern="0" dirty="0">
                <a:solidFill>
                  <a:srgbClr val="1F497D"/>
                </a:solidFill>
              </a:rPr>
              <a:t>Fontes jurídicas da EU</a:t>
            </a:r>
            <a:endParaRPr lang="pt-PT" sz="4000" b="1" dirty="0">
              <a:solidFill>
                <a:srgbClr val="1F497D"/>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613" y="156571"/>
            <a:ext cx="4006347" cy="6150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682174" y="6307040"/>
            <a:ext cx="3529786"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800" b="0" i="0" u="none" strike="noStrike" kern="0" cap="none" spc="0" normalizeH="0" baseline="0" noProof="0" dirty="0" smtClean="0">
                <a:ln>
                  <a:noFill/>
                </a:ln>
                <a:solidFill>
                  <a:prstClr val="black"/>
                </a:solidFill>
                <a:effectLst/>
                <a:uLnTx/>
                <a:uFillTx/>
              </a:rPr>
              <a:t>O ABC do Direito na União Europeia, in https://publications.europa.eu/pt/publication-detail/-/publication/5d4f8cde-de25-11e7-a506-01aa75ed71a1</a:t>
            </a:r>
          </a:p>
        </p:txBody>
      </p:sp>
      <p:sp>
        <p:nvSpPr>
          <p:cNvPr id="6" name="CaixaDeTexto 5"/>
          <p:cNvSpPr txBox="1"/>
          <p:nvPr/>
        </p:nvSpPr>
        <p:spPr>
          <a:xfrm>
            <a:off x="4628453" y="1338979"/>
            <a:ext cx="4032448" cy="378565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smtClean="0">
                <a:ln>
                  <a:noFill/>
                </a:ln>
                <a:solidFill>
                  <a:srgbClr val="1F497D"/>
                </a:solidFill>
                <a:effectLst/>
                <a:uLnTx/>
                <a:uFillTx/>
              </a:rPr>
              <a:t>Regulamentos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smtClean="0">
                <a:ln>
                  <a:noFill/>
                </a:ln>
                <a:solidFill>
                  <a:prstClr val="black">
                    <a:lumMod val="85000"/>
                    <a:lumOff val="15000"/>
                  </a:prstClr>
                </a:solidFill>
                <a:effectLst/>
                <a:uLnTx/>
                <a:uFillTx/>
              </a:rPr>
              <a:t>Carater comunitário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smtClean="0">
                <a:ln>
                  <a:noFill/>
                </a:ln>
                <a:solidFill>
                  <a:prstClr val="black">
                    <a:lumMod val="85000"/>
                    <a:lumOff val="15000"/>
                  </a:prstClr>
                </a:solidFill>
                <a:effectLst/>
                <a:uLnTx/>
                <a:uFillTx/>
              </a:rPr>
              <a:t>Aplicabilidade direta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smtClean="0">
                <a:ln>
                  <a:noFill/>
                </a:ln>
                <a:solidFill>
                  <a:prstClr val="black">
                    <a:lumMod val="85000"/>
                    <a:lumOff val="15000"/>
                  </a:prstClr>
                </a:solidFill>
                <a:effectLst/>
                <a:uLnTx/>
                <a:uFillTx/>
              </a:rPr>
              <a:t>Unificação do direito</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smtClean="0">
                <a:ln>
                  <a:noFill/>
                </a:ln>
                <a:solidFill>
                  <a:srgbClr val="1F497D"/>
                </a:solidFill>
                <a:effectLst/>
                <a:uLnTx/>
                <a:uFillTx/>
              </a:rPr>
              <a:t>Diretivas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smtClean="0">
                <a:ln>
                  <a:noFill/>
                </a:ln>
                <a:solidFill>
                  <a:prstClr val="black">
                    <a:lumMod val="85000"/>
                    <a:lumOff val="15000"/>
                  </a:prstClr>
                </a:solidFill>
                <a:effectLst/>
                <a:uLnTx/>
                <a:uFillTx/>
              </a:rPr>
              <a:t>Conciliar a necessária unidade do direito da União com a manutenção das diversas peculiaridades nacionais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smtClean="0">
                <a:ln>
                  <a:noFill/>
                </a:ln>
                <a:solidFill>
                  <a:prstClr val="black">
                    <a:lumMod val="85000"/>
                    <a:lumOff val="15000"/>
                  </a:prstClr>
                </a:solidFill>
                <a:effectLst/>
                <a:uLnTx/>
                <a:uFillTx/>
              </a:rPr>
              <a:t>Impõe um resultado; deixa aos EM a opção da forma e meios para o alcançar – transposição</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4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smtClean="0">
                <a:ln>
                  <a:noFill/>
                </a:ln>
                <a:solidFill>
                  <a:srgbClr val="1F497D"/>
                </a:solidFill>
                <a:effectLst/>
                <a:uLnTx/>
                <a:uFillTx/>
              </a:rPr>
              <a:t>Decisões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smtClean="0">
                <a:ln>
                  <a:noFill/>
                </a:ln>
                <a:solidFill>
                  <a:prstClr val="black">
                    <a:lumMod val="85000"/>
                    <a:lumOff val="15000"/>
                  </a:prstClr>
                </a:solidFill>
                <a:effectLst/>
                <a:uLnTx/>
                <a:uFillTx/>
              </a:rPr>
              <a:t>Decisões que especificam a quem se destinam  Decisões gerais, que não especificam a quem se destinam (artigo 288.º, n.º 4, do TFUE)</a:t>
            </a:r>
          </a:p>
        </p:txBody>
      </p:sp>
    </p:spTree>
    <p:extLst>
      <p:ext uri="{BB962C8B-B14F-4D97-AF65-F5344CB8AC3E}">
        <p14:creationId xmlns:p14="http://schemas.microsoft.com/office/powerpoint/2010/main" val="5428948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436680" y="568112"/>
            <a:ext cx="8469576" cy="4985980"/>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pt-PT" sz="1200" b="1" i="0" u="none" strike="noStrike" kern="1200" cap="none" spc="0" normalizeH="0" baseline="0" noProof="0" dirty="0">
                <a:ln>
                  <a:noFill/>
                </a:ln>
                <a:solidFill>
                  <a:schemeClr val="bg1"/>
                </a:solidFill>
                <a:effectLst/>
                <a:uLnTx/>
                <a:uFillTx/>
                <a:latin typeface="Calibri"/>
                <a:ea typeface="+mn-ea"/>
                <a:cs typeface="+mn-cs"/>
              </a:rPr>
              <a:t>Bibliografia:</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pt-PT" sz="1200" i="0" u="none" strike="noStrike" kern="1200" cap="none" spc="0" normalizeH="0" baseline="0" noProof="0" dirty="0">
                <a:ln>
                  <a:noFill/>
                </a:ln>
                <a:solidFill>
                  <a:schemeClr val="bg1"/>
                </a:solidFill>
                <a:effectLst/>
                <a:uLnTx/>
                <a:uFillTx/>
                <a:latin typeface="Calibri"/>
                <a:ea typeface="+mn-ea"/>
                <a:cs typeface="+mn-cs"/>
              </a:rPr>
              <a:t>Rodrigues, E.L. (2008) </a:t>
            </a:r>
            <a:r>
              <a:rPr kumimoji="0" lang="pt-PT" sz="1200" i="1" u="none" strike="noStrike" kern="1200" cap="none" spc="0" normalizeH="0" baseline="0" noProof="0" dirty="0">
                <a:ln>
                  <a:noFill/>
                </a:ln>
                <a:solidFill>
                  <a:schemeClr val="bg1"/>
                </a:solidFill>
                <a:effectLst/>
                <a:uLnTx/>
                <a:uFillTx/>
                <a:latin typeface="Calibri"/>
                <a:ea typeface="+mn-ea"/>
                <a:cs typeface="+mn-cs"/>
              </a:rPr>
              <a:t>Políticas Públicas de Promoção da Concorrência</a:t>
            </a:r>
            <a:r>
              <a:rPr kumimoji="0" lang="pt-PT" sz="1200" i="0" u="none" strike="noStrike" kern="1200" cap="none" spc="0" normalizeH="0" baseline="0" noProof="0" dirty="0">
                <a:ln>
                  <a:noFill/>
                </a:ln>
                <a:solidFill>
                  <a:schemeClr val="bg1"/>
                </a:solidFill>
                <a:effectLst/>
                <a:uLnTx/>
                <a:uFillTx/>
                <a:latin typeface="Calibri"/>
                <a:ea typeface="+mn-ea"/>
                <a:cs typeface="+mn-cs"/>
              </a:rPr>
              <a:t>, Lisboa, Universidade Técnica de Lisboa, Instituto de Ciências Sociais e Políticas.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pt-PT" sz="1200" i="0" u="none" strike="noStrike" kern="1200" cap="none" spc="0" normalizeH="0" baseline="0" noProof="0" dirty="0">
                <a:ln>
                  <a:noFill/>
                </a:ln>
                <a:solidFill>
                  <a:schemeClr val="bg1"/>
                </a:solidFill>
                <a:effectLst/>
                <a:uLnTx/>
                <a:uFillTx/>
                <a:latin typeface="Calibri"/>
                <a:ea typeface="+mn-ea"/>
                <a:cs typeface="+mn-cs"/>
              </a:rPr>
              <a:t>Rodrigues, E.L. (2010) Instituições e Políticas de Regulação, Lisboa, Universidade Técnica de Lisboa, Instituto de Ciências Sociais e Políticas.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pt-PT" sz="1200" i="0" u="none" strike="noStrike" kern="1200" cap="none" spc="0" normalizeH="0" baseline="0" noProof="0" dirty="0">
                <a:ln>
                  <a:noFill/>
                </a:ln>
                <a:solidFill>
                  <a:schemeClr val="bg1"/>
                </a:solidFill>
                <a:effectLst/>
                <a:uLnTx/>
                <a:uFillTx/>
                <a:latin typeface="Calibri"/>
                <a:ea typeface="+mn-ea"/>
                <a:cs typeface="+mn-cs"/>
              </a:rPr>
              <a:t>Rodrigues, E.L. (2022) Concorrência: a caminho da sexta geração, Universidade Técnica de Lisboa, Instituto de Ciências Sociais e Políticas.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i="0" u="none" strike="noStrike" kern="1200" cap="none" spc="0" normalizeH="0" baseline="0" noProof="0" dirty="0">
                <a:ln>
                  <a:noFill/>
                </a:ln>
                <a:solidFill>
                  <a:schemeClr val="bg1"/>
                </a:solidFill>
                <a:effectLst/>
                <a:uLnTx/>
                <a:uFillTx/>
                <a:latin typeface="Calibri"/>
                <a:ea typeface="+mn-ea"/>
                <a:cs typeface="+mn-cs"/>
              </a:rPr>
              <a:t>Baldwin, R. e Martin C. (1999), </a:t>
            </a:r>
            <a:r>
              <a:rPr kumimoji="0" lang="en-US" sz="1200" i="1" u="none" strike="noStrike" kern="1200" cap="none" spc="0" normalizeH="0" baseline="0" noProof="0" dirty="0">
                <a:ln>
                  <a:noFill/>
                </a:ln>
                <a:solidFill>
                  <a:schemeClr val="bg1"/>
                </a:solidFill>
                <a:effectLst/>
                <a:uLnTx/>
                <a:uFillTx/>
                <a:latin typeface="Calibri"/>
                <a:ea typeface="+mn-ea"/>
                <a:cs typeface="+mn-cs"/>
              </a:rPr>
              <a:t>Understanding Regulation, Theory, Strategy and Practice</a:t>
            </a:r>
            <a:r>
              <a:rPr kumimoji="0" lang="en-US" sz="1200" i="0" u="none" strike="noStrike" kern="1200" cap="none" spc="0" normalizeH="0" baseline="0" noProof="0" dirty="0">
                <a:ln>
                  <a:noFill/>
                </a:ln>
                <a:solidFill>
                  <a:schemeClr val="bg1"/>
                </a:solidFill>
                <a:effectLst/>
                <a:uLnTx/>
                <a:uFillTx/>
                <a:latin typeface="Calibri"/>
                <a:ea typeface="+mn-ea"/>
                <a:cs typeface="+mn-cs"/>
              </a:rPr>
              <a:t>, </a:t>
            </a:r>
            <a:r>
              <a:rPr kumimoji="0" lang="en-US" sz="1200" i="0" u="none" strike="noStrike" kern="1200" cap="none" spc="0" normalizeH="0" baseline="0" noProof="0" dirty="0" err="1">
                <a:ln>
                  <a:noFill/>
                </a:ln>
                <a:solidFill>
                  <a:schemeClr val="bg1"/>
                </a:solidFill>
                <a:effectLst/>
                <a:uLnTx/>
                <a:uFillTx/>
                <a:latin typeface="Calibri"/>
                <a:ea typeface="+mn-ea"/>
                <a:cs typeface="+mn-cs"/>
              </a:rPr>
              <a:t>Grã-Bretanha</a:t>
            </a:r>
            <a:r>
              <a:rPr kumimoji="0" lang="en-US" sz="1200" i="0" u="none" strike="noStrike" kern="1200" cap="none" spc="0" normalizeH="0" baseline="0" noProof="0" dirty="0">
                <a:ln>
                  <a:noFill/>
                </a:ln>
                <a:solidFill>
                  <a:schemeClr val="bg1"/>
                </a:solidFill>
                <a:effectLst/>
                <a:uLnTx/>
                <a:uFillTx/>
                <a:latin typeface="Calibri"/>
                <a:ea typeface="+mn-ea"/>
                <a:cs typeface="+mn-cs"/>
              </a:rPr>
              <a:t>, Oxford University Press;</a:t>
            </a:r>
            <a:endParaRPr kumimoji="0" lang="pt-PT" sz="1200" i="0" u="none" strike="noStrike" kern="1200" cap="none" spc="0" normalizeH="0" baseline="0" noProof="0" dirty="0">
              <a:ln>
                <a:noFill/>
              </a:ln>
              <a:solidFill>
                <a:schemeClr val="bg1"/>
              </a:solidFill>
              <a:effectLst/>
              <a:uLnTx/>
              <a:uFillTx/>
              <a:latin typeface="Calibri"/>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i="0" u="none" strike="noStrike" kern="1200" cap="none" spc="0" normalizeH="0" baseline="0" noProof="0" dirty="0" err="1">
                <a:ln>
                  <a:noFill/>
                </a:ln>
                <a:solidFill>
                  <a:schemeClr val="bg1"/>
                </a:solidFill>
                <a:effectLst/>
                <a:uLnTx/>
                <a:uFillTx/>
                <a:latin typeface="Calibri"/>
                <a:ea typeface="+mn-ea"/>
                <a:cs typeface="+mn-cs"/>
              </a:rPr>
              <a:t>Joskow</a:t>
            </a:r>
            <a:r>
              <a:rPr kumimoji="0" lang="en-US" sz="1200" i="0" u="none" strike="noStrike" kern="1200" cap="none" spc="0" normalizeH="0" baseline="0" noProof="0" dirty="0">
                <a:ln>
                  <a:noFill/>
                </a:ln>
                <a:solidFill>
                  <a:schemeClr val="bg1"/>
                </a:solidFill>
                <a:effectLst/>
                <a:uLnTx/>
                <a:uFillTx/>
                <a:latin typeface="Calibri"/>
                <a:ea typeface="+mn-ea"/>
                <a:cs typeface="+mn-cs"/>
              </a:rPr>
              <a:t>,  Paul l e Nancy L. Rose (1989). </a:t>
            </a:r>
            <a:r>
              <a:rPr kumimoji="0" lang="en-US" sz="1200" i="1" u="none" strike="noStrike" kern="1200" cap="none" spc="0" normalizeH="0" baseline="0" noProof="0" dirty="0">
                <a:ln>
                  <a:noFill/>
                </a:ln>
                <a:solidFill>
                  <a:schemeClr val="bg1"/>
                </a:solidFill>
                <a:effectLst/>
                <a:uLnTx/>
                <a:uFillTx/>
                <a:latin typeface="Calibri"/>
                <a:ea typeface="+mn-ea"/>
                <a:cs typeface="+mn-cs"/>
              </a:rPr>
              <a:t>The effects of economic regulation, </a:t>
            </a:r>
            <a:r>
              <a:rPr kumimoji="0" lang="en-US" sz="1200" i="1" u="none" strike="noStrike" kern="1200" cap="none" spc="0" normalizeH="0" baseline="0" noProof="0" dirty="0">
                <a:ln>
                  <a:noFill/>
                </a:ln>
                <a:solidFill>
                  <a:schemeClr val="bg1"/>
                </a:solidFill>
                <a:effectLst/>
                <a:uLnTx/>
                <a:uFillTx/>
                <a:latin typeface="Calibri"/>
                <a:ea typeface="+mn-ea"/>
                <a:cs typeface="+mn-cs"/>
                <a:hlinkClick r:id="rId3"/>
              </a:rPr>
              <a:t>Handbook of industrial organization</a:t>
            </a:r>
            <a:r>
              <a:rPr kumimoji="0" lang="en-US" sz="1200" i="0" u="none" strike="noStrike" kern="1200" cap="none" spc="0" normalizeH="0" baseline="0" noProof="0" dirty="0">
                <a:ln>
                  <a:noFill/>
                </a:ln>
                <a:solidFill>
                  <a:schemeClr val="bg1"/>
                </a:solidFill>
                <a:effectLst/>
                <a:uLnTx/>
                <a:uFillTx/>
                <a:latin typeface="Calibri"/>
                <a:ea typeface="+mn-ea"/>
                <a:cs typeface="+mn-cs"/>
              </a:rPr>
              <a:t>, </a:t>
            </a:r>
            <a:r>
              <a:rPr kumimoji="0" lang="en-US" sz="1200" i="0" u="none" strike="noStrike" kern="1200" cap="none" spc="0" normalizeH="0" baseline="0" noProof="0" dirty="0">
                <a:ln>
                  <a:noFill/>
                </a:ln>
                <a:solidFill>
                  <a:schemeClr val="bg1"/>
                </a:solidFill>
                <a:effectLst/>
                <a:uLnTx/>
                <a:uFillTx/>
                <a:latin typeface="Calibri"/>
                <a:ea typeface="+mn-ea"/>
                <a:cs typeface="+mn-cs"/>
                <a:hlinkClick r:id="rId4"/>
              </a:rPr>
              <a:t>Volume 2</a:t>
            </a:r>
            <a:r>
              <a:rPr kumimoji="0" lang="en-US" sz="1200" i="0" u="none" strike="noStrike" kern="1200" cap="none" spc="0" normalizeH="0" baseline="0" noProof="0" dirty="0">
                <a:ln>
                  <a:noFill/>
                </a:ln>
                <a:solidFill>
                  <a:schemeClr val="bg1"/>
                </a:solidFill>
                <a:effectLst/>
                <a:uLnTx/>
                <a:uFillTx/>
                <a:latin typeface="Calibri"/>
                <a:ea typeface="+mn-ea"/>
                <a:cs typeface="+mn-cs"/>
              </a:rPr>
              <a:t>, </a:t>
            </a:r>
            <a:r>
              <a:rPr kumimoji="0" lang="en-US" sz="1200" i="0" u="none" strike="noStrike" kern="1200" cap="none" spc="0" normalizeH="0" baseline="0" noProof="0" dirty="0">
                <a:ln>
                  <a:noFill/>
                </a:ln>
                <a:solidFill>
                  <a:schemeClr val="bg1"/>
                </a:solidFill>
                <a:effectLst/>
                <a:uLnTx/>
                <a:uFillTx/>
                <a:latin typeface="Calibri"/>
                <a:ea typeface="+mn-ea"/>
                <a:cs typeface="+mn-cs"/>
                <a:hlinkClick r:id="rId5"/>
              </a:rPr>
              <a:t>Elsevier</a:t>
            </a:r>
            <a:r>
              <a:rPr kumimoji="0" lang="en-US" sz="1200" i="0" u="none" strike="noStrike" kern="1200" cap="none" spc="0" normalizeH="0" baseline="0" noProof="0" dirty="0">
                <a:ln>
                  <a:noFill/>
                </a:ln>
                <a:solidFill>
                  <a:schemeClr val="bg1"/>
                </a:solidFill>
                <a:effectLst/>
                <a:uLnTx/>
                <a:uFillTx/>
                <a:latin typeface="Calibri"/>
                <a:ea typeface="+mn-ea"/>
                <a:cs typeface="+mn-cs"/>
              </a:rPr>
              <a:t>;</a:t>
            </a:r>
            <a:endParaRPr kumimoji="0" lang="pt-PT" sz="1200" i="0" u="none" strike="noStrike" kern="1200" cap="none" spc="0" normalizeH="0" baseline="0" noProof="0" dirty="0">
              <a:ln>
                <a:noFill/>
              </a:ln>
              <a:solidFill>
                <a:schemeClr val="bg1"/>
              </a:solidFill>
              <a:effectLst/>
              <a:uLnTx/>
              <a:uFillTx/>
              <a:latin typeface="Calibri"/>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i="0" u="none" strike="noStrike" kern="1200" cap="none" spc="0" normalizeH="0" baseline="0" noProof="0" dirty="0" err="1">
                <a:ln>
                  <a:noFill/>
                </a:ln>
                <a:solidFill>
                  <a:schemeClr val="bg1"/>
                </a:solidFill>
                <a:effectLst/>
                <a:uLnTx/>
                <a:uFillTx/>
                <a:latin typeface="Calibri"/>
                <a:ea typeface="+mn-ea"/>
                <a:cs typeface="+mn-cs"/>
              </a:rPr>
              <a:t>Mitnick</a:t>
            </a:r>
            <a:r>
              <a:rPr kumimoji="0" lang="en-US" sz="1200" i="0" u="none" strike="noStrike" kern="1200" cap="none" spc="0" normalizeH="0" baseline="0" noProof="0" dirty="0">
                <a:ln>
                  <a:noFill/>
                </a:ln>
                <a:solidFill>
                  <a:schemeClr val="bg1"/>
                </a:solidFill>
                <a:effectLst/>
                <a:uLnTx/>
                <a:uFillTx/>
                <a:latin typeface="Calibri"/>
                <a:ea typeface="+mn-ea"/>
                <a:cs typeface="+mn-cs"/>
              </a:rPr>
              <a:t>, B. M. (1980) </a:t>
            </a:r>
            <a:r>
              <a:rPr kumimoji="0" lang="en-US" sz="1200" i="1" u="none" strike="noStrike" kern="1200" cap="none" spc="0" normalizeH="0" baseline="0" noProof="0" dirty="0">
                <a:ln>
                  <a:noFill/>
                </a:ln>
                <a:solidFill>
                  <a:schemeClr val="bg1"/>
                </a:solidFill>
                <a:effectLst/>
                <a:uLnTx/>
                <a:uFillTx/>
                <a:latin typeface="Calibri"/>
                <a:ea typeface="+mn-ea"/>
                <a:cs typeface="+mn-cs"/>
              </a:rPr>
              <a:t>The Political Economy of Regulation: Creating, Designing and Removing Regulatory Forms</a:t>
            </a:r>
            <a:r>
              <a:rPr kumimoji="0" lang="en-US" sz="1200" i="0" u="none" strike="noStrike" kern="1200" cap="none" spc="0" normalizeH="0" baseline="0" noProof="0" dirty="0">
                <a:ln>
                  <a:noFill/>
                </a:ln>
                <a:solidFill>
                  <a:schemeClr val="bg1"/>
                </a:solidFill>
                <a:effectLst/>
                <a:uLnTx/>
                <a:uFillTx/>
                <a:latin typeface="Calibri"/>
                <a:ea typeface="+mn-ea"/>
                <a:cs typeface="+mn-cs"/>
              </a:rPr>
              <a:t>, Nova York, Columbia University Press;</a:t>
            </a:r>
            <a:endParaRPr kumimoji="0" lang="pt-PT" sz="1200" i="0" u="none" strike="noStrike" kern="1200" cap="none" spc="0" normalizeH="0" baseline="0" noProof="0" dirty="0">
              <a:ln>
                <a:noFill/>
              </a:ln>
              <a:solidFill>
                <a:schemeClr val="bg1"/>
              </a:solidFill>
              <a:effectLst/>
              <a:uLnTx/>
              <a:uFillTx/>
              <a:latin typeface="Calibri"/>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i="0" u="none" strike="noStrike" kern="1200" cap="none" spc="0" normalizeH="0" baseline="0" noProof="0" dirty="0">
                <a:ln>
                  <a:noFill/>
                </a:ln>
                <a:solidFill>
                  <a:schemeClr val="bg1"/>
                </a:solidFill>
                <a:effectLst/>
                <a:uLnTx/>
                <a:uFillTx/>
                <a:latin typeface="Calibri"/>
                <a:ea typeface="+mn-ea"/>
                <a:cs typeface="+mn-cs"/>
              </a:rPr>
              <a:t>Motta, M. (2004), </a:t>
            </a:r>
            <a:r>
              <a:rPr kumimoji="0" lang="en-US" sz="1200" i="1" u="none" strike="noStrike" kern="1200" cap="none" spc="0" normalizeH="0" baseline="0" noProof="0" dirty="0">
                <a:ln>
                  <a:noFill/>
                </a:ln>
                <a:solidFill>
                  <a:schemeClr val="bg1"/>
                </a:solidFill>
                <a:effectLst/>
                <a:uLnTx/>
                <a:uFillTx/>
                <a:latin typeface="Calibri"/>
                <a:ea typeface="+mn-ea"/>
                <a:cs typeface="+mn-cs"/>
              </a:rPr>
              <a:t>Competition Policy Theory and Practice</a:t>
            </a:r>
            <a:r>
              <a:rPr kumimoji="0" lang="en-US" sz="1200" i="0" u="none" strike="noStrike" kern="1200" cap="none" spc="0" normalizeH="0" baseline="0" noProof="0" dirty="0">
                <a:ln>
                  <a:noFill/>
                </a:ln>
                <a:solidFill>
                  <a:schemeClr val="bg1"/>
                </a:solidFill>
                <a:effectLst/>
                <a:uLnTx/>
                <a:uFillTx/>
                <a:latin typeface="Calibri"/>
                <a:ea typeface="+mn-ea"/>
                <a:cs typeface="+mn-cs"/>
              </a:rPr>
              <a:t>, Nova York, Cambridge University Press;</a:t>
            </a:r>
            <a:endParaRPr kumimoji="0" lang="pt-PT" sz="1200" i="0" u="none" strike="noStrike" kern="1200" cap="none" spc="0" normalizeH="0" baseline="0" noProof="0" dirty="0">
              <a:ln>
                <a:noFill/>
              </a:ln>
              <a:solidFill>
                <a:schemeClr val="bg1"/>
              </a:solidFill>
              <a:effectLst/>
              <a:uLnTx/>
              <a:uFillTx/>
              <a:latin typeface="Calibri"/>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i="0" u="none" strike="noStrike" kern="1200" cap="none" spc="0" normalizeH="0" baseline="0" noProof="0" dirty="0" err="1">
                <a:ln>
                  <a:noFill/>
                </a:ln>
                <a:solidFill>
                  <a:schemeClr val="bg1"/>
                </a:solidFill>
                <a:effectLst/>
                <a:uLnTx/>
                <a:uFillTx/>
                <a:latin typeface="Calibri"/>
                <a:ea typeface="+mn-ea"/>
                <a:cs typeface="+mn-cs"/>
              </a:rPr>
              <a:t>Seim</a:t>
            </a:r>
            <a:r>
              <a:rPr kumimoji="0" lang="en-US" sz="1200" i="0" u="none" strike="noStrike" kern="1200" cap="none" spc="0" normalizeH="0" baseline="0" noProof="0" dirty="0">
                <a:ln>
                  <a:noFill/>
                </a:ln>
                <a:solidFill>
                  <a:schemeClr val="bg1"/>
                </a:solidFill>
                <a:effectLst/>
                <a:uLnTx/>
                <a:uFillTx/>
                <a:latin typeface="Calibri"/>
                <a:ea typeface="+mn-ea"/>
                <a:cs typeface="+mn-cs"/>
              </a:rPr>
              <a:t>, K e </a:t>
            </a:r>
            <a:r>
              <a:rPr kumimoji="0" lang="en-US" sz="1200" i="0" u="none" strike="noStrike" kern="1200" cap="none" spc="0" normalizeH="0" baseline="0" noProof="0" dirty="0" err="1">
                <a:ln>
                  <a:noFill/>
                </a:ln>
                <a:solidFill>
                  <a:schemeClr val="bg1"/>
                </a:solidFill>
                <a:effectLst/>
                <a:uLnTx/>
                <a:uFillTx/>
                <a:latin typeface="Calibri"/>
                <a:ea typeface="+mn-ea"/>
                <a:cs typeface="+mn-cs"/>
              </a:rPr>
              <a:t>Vitorino</a:t>
            </a:r>
            <a:r>
              <a:rPr kumimoji="0" lang="en-US" sz="1200" i="0" u="none" strike="noStrike" kern="1200" cap="none" spc="0" normalizeH="0" baseline="0" noProof="0" dirty="0">
                <a:ln>
                  <a:noFill/>
                </a:ln>
                <a:solidFill>
                  <a:schemeClr val="bg1"/>
                </a:solidFill>
                <a:effectLst/>
                <a:uLnTx/>
                <a:uFillTx/>
                <a:latin typeface="Calibri"/>
                <a:ea typeface="+mn-ea"/>
                <a:cs typeface="+mn-cs"/>
              </a:rPr>
              <a:t>, M. A. (2011) </a:t>
            </a:r>
            <a:r>
              <a:rPr kumimoji="0" lang="en-US" sz="1200" i="1" u="none" strike="noStrike" kern="1200" cap="none" spc="0" normalizeH="0" baseline="0" noProof="0" dirty="0">
                <a:ln>
                  <a:noFill/>
                </a:ln>
                <a:solidFill>
                  <a:schemeClr val="bg1"/>
                </a:solidFill>
                <a:effectLst/>
                <a:uLnTx/>
                <a:uFillTx/>
                <a:latin typeface="Calibri"/>
                <a:ea typeface="+mn-ea"/>
                <a:cs typeface="+mn-cs"/>
              </a:rPr>
              <a:t>Efficiency Gains from Removing Entry and Price Controls: Evidence from a Change in Regulation</a:t>
            </a:r>
            <a:r>
              <a:rPr kumimoji="0" lang="en-US" sz="1200" i="0" u="none" strike="noStrike" kern="1200" cap="none" spc="0" normalizeH="0" baseline="0" noProof="0" dirty="0">
                <a:ln>
                  <a:noFill/>
                </a:ln>
                <a:solidFill>
                  <a:schemeClr val="bg1"/>
                </a:solidFill>
                <a:effectLst/>
                <a:uLnTx/>
                <a:uFillTx/>
                <a:latin typeface="Calibri"/>
                <a:ea typeface="+mn-ea"/>
                <a:cs typeface="+mn-cs"/>
              </a:rPr>
              <a:t>, Preliminary &amp; Incomplete report, </a:t>
            </a:r>
            <a:r>
              <a:rPr kumimoji="0" lang="en-US" sz="1200" i="0" u="none" strike="noStrike" kern="1200" cap="none" spc="0" normalizeH="0" baseline="0" noProof="0" dirty="0" err="1">
                <a:ln>
                  <a:noFill/>
                </a:ln>
                <a:solidFill>
                  <a:schemeClr val="bg1"/>
                </a:solidFill>
                <a:effectLst/>
                <a:uLnTx/>
                <a:uFillTx/>
                <a:latin typeface="Calibri"/>
                <a:ea typeface="+mn-ea"/>
                <a:cs typeface="+mn-cs"/>
              </a:rPr>
              <a:t>disponível</a:t>
            </a:r>
            <a:r>
              <a:rPr kumimoji="0" lang="en-US" sz="1200" i="0" u="none" strike="noStrike" kern="1200" cap="none" spc="0" normalizeH="0" baseline="0" noProof="0" dirty="0">
                <a:ln>
                  <a:noFill/>
                </a:ln>
                <a:solidFill>
                  <a:schemeClr val="bg1"/>
                </a:solidFill>
                <a:effectLst/>
                <a:uLnTx/>
                <a:uFillTx/>
                <a:latin typeface="Calibri"/>
                <a:ea typeface="+mn-ea"/>
                <a:cs typeface="+mn-cs"/>
              </a:rPr>
              <a:t> </a:t>
            </a:r>
            <a:r>
              <a:rPr kumimoji="0" lang="en-US" sz="1200" i="0" u="none" strike="noStrike" kern="1200" cap="none" spc="0" normalizeH="0" baseline="0" noProof="0" dirty="0" err="1">
                <a:ln>
                  <a:noFill/>
                </a:ln>
                <a:solidFill>
                  <a:schemeClr val="bg1"/>
                </a:solidFill>
                <a:effectLst/>
                <a:uLnTx/>
                <a:uFillTx/>
                <a:latin typeface="Calibri"/>
                <a:ea typeface="+mn-ea"/>
                <a:cs typeface="+mn-cs"/>
              </a:rPr>
              <a:t>em</a:t>
            </a:r>
            <a:r>
              <a:rPr kumimoji="0" lang="en-US" sz="1200" i="0" u="none" strike="noStrike" kern="1200" cap="none" spc="0" normalizeH="0" baseline="0" noProof="0" dirty="0">
                <a:ln>
                  <a:noFill/>
                </a:ln>
                <a:solidFill>
                  <a:schemeClr val="bg1"/>
                </a:solidFill>
                <a:effectLst/>
                <a:uLnTx/>
                <a:uFillTx/>
                <a:latin typeface="Calibri"/>
                <a:ea typeface="+mn-ea"/>
                <a:cs typeface="+mn-cs"/>
              </a:rPr>
              <a:t> </a:t>
            </a:r>
            <a:r>
              <a:rPr kumimoji="0" lang="en-US" sz="1200" i="0" u="sng" strike="noStrike" kern="1200" cap="none" spc="0" normalizeH="0" baseline="0" noProof="0" dirty="0">
                <a:ln>
                  <a:noFill/>
                </a:ln>
                <a:solidFill>
                  <a:schemeClr val="bg1"/>
                </a:solidFill>
                <a:effectLst/>
                <a:uLnTx/>
                <a:uFillTx/>
                <a:latin typeface="Calibri"/>
                <a:ea typeface="+mn-ea"/>
                <a:cs typeface="+mn-cs"/>
                <a:hlinkClick r:id="rId6"/>
              </a:rPr>
              <a:t>http://marketing.wharton.upenn.edu/people/faculty.cfm?id=342#cr</a:t>
            </a:r>
            <a:r>
              <a:rPr kumimoji="0" lang="en-US" sz="1200" i="0" u="none" strike="noStrike" kern="1200" cap="none" spc="0" normalizeH="0" baseline="0" noProof="0" dirty="0">
                <a:ln>
                  <a:noFill/>
                </a:ln>
                <a:solidFill>
                  <a:schemeClr val="bg1"/>
                </a:solidFill>
                <a:effectLst/>
                <a:uLnTx/>
                <a:uFillTx/>
                <a:latin typeface="Calibri"/>
                <a:ea typeface="+mn-ea"/>
                <a:cs typeface="+mn-cs"/>
              </a:rPr>
              <a:t>;</a:t>
            </a:r>
            <a:endParaRPr kumimoji="0" lang="pt-PT" sz="1200" i="0" u="none" strike="noStrike" kern="1200" cap="none" spc="0" normalizeH="0" baseline="0" noProof="0" dirty="0">
              <a:ln>
                <a:noFill/>
              </a:ln>
              <a:solidFill>
                <a:schemeClr val="bg1"/>
              </a:solidFill>
              <a:effectLst/>
              <a:uLnTx/>
              <a:uFillTx/>
              <a:latin typeface="Calibri"/>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i="0" u="none" strike="noStrike" kern="1200" cap="none" spc="0" normalizeH="0" baseline="0" noProof="0" dirty="0" err="1">
                <a:ln>
                  <a:noFill/>
                </a:ln>
                <a:solidFill>
                  <a:schemeClr val="bg1"/>
                </a:solidFill>
                <a:effectLst/>
                <a:uLnTx/>
                <a:uFillTx/>
                <a:latin typeface="Calibri"/>
                <a:ea typeface="+mn-ea"/>
                <a:cs typeface="+mn-cs"/>
              </a:rPr>
              <a:t>Feintuck</a:t>
            </a:r>
            <a:r>
              <a:rPr kumimoji="0" lang="en-US" sz="1200" i="0" u="none" strike="noStrike" kern="1200" cap="none" spc="0" normalizeH="0" baseline="0" noProof="0" dirty="0">
                <a:ln>
                  <a:noFill/>
                </a:ln>
                <a:solidFill>
                  <a:schemeClr val="bg1"/>
                </a:solidFill>
                <a:effectLst/>
                <a:uLnTx/>
                <a:uFillTx/>
                <a:latin typeface="Calibri"/>
                <a:ea typeface="+mn-ea"/>
                <a:cs typeface="+mn-cs"/>
              </a:rPr>
              <a:t>, M. (2004) </a:t>
            </a:r>
            <a:r>
              <a:rPr kumimoji="0" lang="en-US" sz="1200" i="1" u="none" strike="noStrike" kern="1200" cap="none" spc="0" normalizeH="0" baseline="0" noProof="0" dirty="0">
                <a:ln>
                  <a:noFill/>
                </a:ln>
                <a:solidFill>
                  <a:schemeClr val="bg1"/>
                </a:solidFill>
                <a:effectLst/>
                <a:uLnTx/>
                <a:uFillTx/>
                <a:latin typeface="Calibri"/>
                <a:ea typeface="+mn-ea"/>
                <a:cs typeface="+mn-cs"/>
              </a:rPr>
              <a:t>The Public Interest in Regulation</a:t>
            </a:r>
            <a:r>
              <a:rPr kumimoji="0" lang="en-US" sz="1200" i="0" u="none" strike="noStrike" kern="1200" cap="none" spc="0" normalizeH="0" baseline="0" noProof="0" dirty="0">
                <a:ln>
                  <a:noFill/>
                </a:ln>
                <a:solidFill>
                  <a:schemeClr val="bg1"/>
                </a:solidFill>
                <a:effectLst/>
                <a:uLnTx/>
                <a:uFillTx/>
                <a:latin typeface="Calibri"/>
                <a:ea typeface="+mn-ea"/>
                <a:cs typeface="+mn-cs"/>
              </a:rPr>
              <a:t>, Nova York, Oxford University Press</a:t>
            </a:r>
            <a:endParaRPr kumimoji="0" lang="pt-PT" sz="1200" i="0" u="none" strike="noStrike" kern="1200" cap="none" spc="0" normalizeH="0" baseline="0" noProof="0" dirty="0">
              <a:ln>
                <a:noFill/>
              </a:ln>
              <a:solidFill>
                <a:schemeClr val="bg1"/>
              </a:solidFill>
              <a:effectLst/>
              <a:uLnTx/>
              <a:uFillTx/>
              <a:latin typeface="Calibri"/>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i="0" u="none" strike="noStrike" kern="1200" cap="none" spc="0" normalizeH="0" baseline="0" noProof="0" dirty="0">
                <a:ln>
                  <a:noFill/>
                </a:ln>
                <a:solidFill>
                  <a:schemeClr val="bg1"/>
                </a:solidFill>
                <a:effectLst/>
                <a:uLnTx/>
                <a:uFillTx/>
                <a:latin typeface="Calibri"/>
                <a:ea typeface="+mn-ea"/>
                <a:cs typeface="+mn-cs"/>
              </a:rPr>
              <a:t>The Politics of Regulation, Institutions and Regulatory Reforms for the Age of Governance (2004), </a:t>
            </a:r>
            <a:r>
              <a:rPr kumimoji="0" lang="en-US" sz="1200" i="0" u="none" strike="noStrike" kern="1200" cap="none" spc="0" normalizeH="0" baseline="0" noProof="0" dirty="0" err="1">
                <a:ln>
                  <a:noFill/>
                </a:ln>
                <a:solidFill>
                  <a:schemeClr val="bg1"/>
                </a:solidFill>
                <a:effectLst/>
                <a:uLnTx/>
                <a:uFillTx/>
                <a:latin typeface="Calibri"/>
                <a:ea typeface="+mn-ea"/>
                <a:cs typeface="+mn-cs"/>
              </a:rPr>
              <a:t>Editado</a:t>
            </a:r>
            <a:r>
              <a:rPr kumimoji="0" lang="en-US" sz="1200" i="0" u="none" strike="noStrike" kern="1200" cap="none" spc="0" normalizeH="0" baseline="0" noProof="0" dirty="0">
                <a:ln>
                  <a:noFill/>
                </a:ln>
                <a:solidFill>
                  <a:schemeClr val="bg1"/>
                </a:solidFill>
                <a:effectLst/>
                <a:uLnTx/>
                <a:uFillTx/>
                <a:latin typeface="Calibri"/>
                <a:ea typeface="+mn-ea"/>
                <a:cs typeface="+mn-cs"/>
              </a:rPr>
              <a:t> </a:t>
            </a:r>
            <a:r>
              <a:rPr kumimoji="0" lang="en-US" sz="1200" i="0" u="none" strike="noStrike" kern="1200" cap="none" spc="0" normalizeH="0" baseline="0" noProof="0" dirty="0" err="1">
                <a:ln>
                  <a:noFill/>
                </a:ln>
                <a:solidFill>
                  <a:schemeClr val="bg1"/>
                </a:solidFill>
                <a:effectLst/>
                <a:uLnTx/>
                <a:uFillTx/>
                <a:latin typeface="Calibri"/>
                <a:ea typeface="+mn-ea"/>
                <a:cs typeface="+mn-cs"/>
              </a:rPr>
              <a:t>por</a:t>
            </a:r>
            <a:r>
              <a:rPr kumimoji="0" lang="en-US" sz="1200" i="0" u="none" strike="noStrike" kern="1200" cap="none" spc="0" normalizeH="0" baseline="0" noProof="0" dirty="0">
                <a:ln>
                  <a:noFill/>
                </a:ln>
                <a:solidFill>
                  <a:schemeClr val="bg1"/>
                </a:solidFill>
                <a:effectLst/>
                <a:uLnTx/>
                <a:uFillTx/>
                <a:latin typeface="Calibri"/>
                <a:ea typeface="+mn-ea"/>
                <a:cs typeface="+mn-cs"/>
              </a:rPr>
              <a:t> </a:t>
            </a:r>
            <a:r>
              <a:rPr kumimoji="0" lang="en-US" sz="1200" i="0" u="none" strike="noStrike" kern="1200" cap="none" spc="0" normalizeH="0" baseline="0" noProof="0" dirty="0" err="1">
                <a:ln>
                  <a:noFill/>
                </a:ln>
                <a:solidFill>
                  <a:schemeClr val="bg1"/>
                </a:solidFill>
                <a:effectLst/>
                <a:uLnTx/>
                <a:uFillTx/>
                <a:latin typeface="Calibri"/>
                <a:ea typeface="+mn-ea"/>
                <a:cs typeface="+mn-cs"/>
              </a:rPr>
              <a:t>Jordana</a:t>
            </a:r>
            <a:r>
              <a:rPr kumimoji="0" lang="en-US" sz="1200" i="0" u="none" strike="noStrike" kern="1200" cap="none" spc="0" normalizeH="0" baseline="0" noProof="0" dirty="0">
                <a:ln>
                  <a:noFill/>
                </a:ln>
                <a:solidFill>
                  <a:schemeClr val="bg1"/>
                </a:solidFill>
                <a:effectLst/>
                <a:uLnTx/>
                <a:uFillTx/>
                <a:latin typeface="Calibri"/>
                <a:ea typeface="+mn-ea"/>
                <a:cs typeface="+mn-cs"/>
              </a:rPr>
              <a:t> J. e Levi-</a:t>
            </a:r>
            <a:r>
              <a:rPr kumimoji="0" lang="en-US" sz="1200" i="0" u="none" strike="noStrike" kern="1200" cap="none" spc="0" normalizeH="0" baseline="0" noProof="0" dirty="0" err="1">
                <a:ln>
                  <a:noFill/>
                </a:ln>
                <a:solidFill>
                  <a:schemeClr val="bg1"/>
                </a:solidFill>
                <a:effectLst/>
                <a:uLnTx/>
                <a:uFillTx/>
                <a:latin typeface="Calibri"/>
                <a:ea typeface="+mn-ea"/>
                <a:cs typeface="+mn-cs"/>
              </a:rPr>
              <a:t>Faur</a:t>
            </a:r>
            <a:r>
              <a:rPr kumimoji="0" lang="en-US" sz="1200" i="0" u="none" strike="noStrike" kern="1200" cap="none" spc="0" normalizeH="0" baseline="0" noProof="0" dirty="0">
                <a:ln>
                  <a:noFill/>
                </a:ln>
                <a:solidFill>
                  <a:schemeClr val="bg1"/>
                </a:solidFill>
                <a:effectLst/>
                <a:uLnTx/>
                <a:uFillTx/>
                <a:latin typeface="Calibri"/>
                <a:ea typeface="+mn-ea"/>
                <a:cs typeface="+mn-cs"/>
              </a:rPr>
              <a:t>, D., The CRC Series on Competition, Regulation and Development, Cheltenham, </a:t>
            </a:r>
            <a:r>
              <a:rPr kumimoji="0" lang="en-US" sz="1200" i="0" u="none" strike="noStrike" kern="1200" cap="none" spc="0" normalizeH="0" baseline="0" noProof="0" dirty="0" err="1">
                <a:ln>
                  <a:noFill/>
                </a:ln>
                <a:solidFill>
                  <a:schemeClr val="bg1"/>
                </a:solidFill>
                <a:effectLst/>
                <a:uLnTx/>
                <a:uFillTx/>
                <a:latin typeface="Calibri"/>
                <a:ea typeface="+mn-ea"/>
                <a:cs typeface="+mn-cs"/>
              </a:rPr>
              <a:t>Reino</a:t>
            </a:r>
            <a:r>
              <a:rPr kumimoji="0" lang="en-US" sz="1200" i="0" u="none" strike="noStrike" kern="1200" cap="none" spc="0" normalizeH="0" baseline="0" noProof="0" dirty="0">
                <a:ln>
                  <a:noFill/>
                </a:ln>
                <a:solidFill>
                  <a:schemeClr val="bg1"/>
                </a:solidFill>
                <a:effectLst/>
                <a:uLnTx/>
                <a:uFillTx/>
                <a:latin typeface="Calibri"/>
                <a:ea typeface="+mn-ea"/>
                <a:cs typeface="+mn-cs"/>
              </a:rPr>
              <a:t> </a:t>
            </a:r>
            <a:r>
              <a:rPr kumimoji="0" lang="en-US" sz="1200" i="0" u="none" strike="noStrike" kern="1200" cap="none" spc="0" normalizeH="0" baseline="0" noProof="0" dirty="0" err="1">
                <a:ln>
                  <a:noFill/>
                </a:ln>
                <a:solidFill>
                  <a:schemeClr val="bg1"/>
                </a:solidFill>
                <a:effectLst/>
                <a:uLnTx/>
                <a:uFillTx/>
                <a:latin typeface="Calibri"/>
                <a:ea typeface="+mn-ea"/>
                <a:cs typeface="+mn-cs"/>
              </a:rPr>
              <a:t>Unido</a:t>
            </a:r>
            <a:r>
              <a:rPr kumimoji="0" lang="en-US" sz="1200" i="0" u="none" strike="noStrike" kern="1200" cap="none" spc="0" normalizeH="0" baseline="0" noProof="0" dirty="0">
                <a:ln>
                  <a:noFill/>
                </a:ln>
                <a:solidFill>
                  <a:schemeClr val="bg1"/>
                </a:solidFill>
                <a:effectLst/>
                <a:uLnTx/>
                <a:uFillTx/>
                <a:latin typeface="Calibri"/>
                <a:ea typeface="+mn-ea"/>
                <a:cs typeface="+mn-cs"/>
              </a:rPr>
              <a:t> e Northampton, </a:t>
            </a:r>
            <a:r>
              <a:rPr kumimoji="0" lang="en-US" sz="1200" i="0" u="none" strike="noStrike" kern="1200" cap="none" spc="0" normalizeH="0" baseline="0" noProof="0" dirty="0" err="1">
                <a:ln>
                  <a:noFill/>
                </a:ln>
                <a:solidFill>
                  <a:schemeClr val="bg1"/>
                </a:solidFill>
                <a:effectLst/>
                <a:uLnTx/>
                <a:uFillTx/>
                <a:latin typeface="Calibri"/>
                <a:ea typeface="+mn-ea"/>
                <a:cs typeface="+mn-cs"/>
              </a:rPr>
              <a:t>Estados</a:t>
            </a:r>
            <a:r>
              <a:rPr kumimoji="0" lang="en-US" sz="1200" i="0" u="none" strike="noStrike" kern="1200" cap="none" spc="0" normalizeH="0" baseline="0" noProof="0" dirty="0">
                <a:ln>
                  <a:noFill/>
                </a:ln>
                <a:solidFill>
                  <a:schemeClr val="bg1"/>
                </a:solidFill>
                <a:effectLst/>
                <a:uLnTx/>
                <a:uFillTx/>
                <a:latin typeface="Calibri"/>
                <a:ea typeface="+mn-ea"/>
                <a:cs typeface="+mn-cs"/>
              </a:rPr>
              <a:t> </a:t>
            </a:r>
            <a:r>
              <a:rPr kumimoji="0" lang="en-US" sz="1200" i="0" u="none" strike="noStrike" kern="1200" cap="none" spc="0" normalizeH="0" baseline="0" noProof="0" dirty="0" err="1">
                <a:ln>
                  <a:noFill/>
                </a:ln>
                <a:solidFill>
                  <a:schemeClr val="bg1"/>
                </a:solidFill>
                <a:effectLst/>
                <a:uLnTx/>
                <a:uFillTx/>
                <a:latin typeface="Calibri"/>
                <a:ea typeface="+mn-ea"/>
                <a:cs typeface="+mn-cs"/>
              </a:rPr>
              <a:t>Unidos</a:t>
            </a:r>
            <a:r>
              <a:rPr kumimoji="0" lang="en-US" sz="1200" i="0" u="none" strike="noStrike" kern="1200" cap="none" spc="0" normalizeH="0" baseline="0" noProof="0" dirty="0">
                <a:ln>
                  <a:noFill/>
                </a:ln>
                <a:solidFill>
                  <a:schemeClr val="bg1"/>
                </a:solidFill>
                <a:effectLst/>
                <a:uLnTx/>
                <a:uFillTx/>
                <a:latin typeface="Calibri"/>
                <a:ea typeface="+mn-ea"/>
                <a:cs typeface="+mn-cs"/>
              </a:rPr>
              <a:t>, Eduard Elgar Ed..</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pt-PT" sz="1200" i="0" u="none" strike="noStrike" kern="1200" cap="none" spc="0" normalizeH="0" baseline="0" noProof="0" dirty="0">
                <a:ln>
                  <a:noFill/>
                </a:ln>
                <a:solidFill>
                  <a:schemeClr val="bg1"/>
                </a:solidFill>
                <a:effectLst/>
                <a:uLnTx/>
                <a:uFillTx/>
                <a:latin typeface="Calibri"/>
                <a:ea typeface="+mn-ea"/>
                <a:cs typeface="+mn-cs"/>
              </a:rPr>
              <a:t>Política de Concorrência da Comunidade Europeia, XXIX Relatório sobre a Política de Concorrência Comissão Europeia (2000), Direcção-Geral da Concorrência</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pt-PT"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7282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ângulo 6"/>
          <p:cNvSpPr/>
          <p:nvPr/>
        </p:nvSpPr>
        <p:spPr>
          <a:xfrm>
            <a:off x="1018400" y="1541926"/>
            <a:ext cx="7531240" cy="2893100"/>
          </a:xfrm>
          <a:prstGeom prst="rect">
            <a:avLst/>
          </a:prstGeom>
        </p:spPr>
        <p:txBody>
          <a:bodyPr wrap="square">
            <a:spAutoFit/>
          </a:bodyPr>
          <a:lstStyle/>
          <a:p>
            <a:r>
              <a:rPr lang="pt-PT" sz="2800" dirty="0" smtClean="0">
                <a:solidFill>
                  <a:srgbClr val="022344"/>
                </a:solidFill>
                <a:latin typeface="Georgia" panose="02040502050405020303" pitchFamily="18" charset="0"/>
                <a:ea typeface="+mj-ea"/>
                <a:cs typeface="+mj-cs"/>
              </a:rPr>
              <a:t>A </a:t>
            </a:r>
            <a:r>
              <a:rPr lang="pt-PT" sz="2800" dirty="0">
                <a:solidFill>
                  <a:srgbClr val="022344"/>
                </a:solidFill>
                <a:latin typeface="Georgia" panose="02040502050405020303" pitchFamily="18" charset="0"/>
                <a:ea typeface="+mj-ea"/>
                <a:cs typeface="+mj-cs"/>
              </a:rPr>
              <a:t>construção europeia:</a:t>
            </a:r>
          </a:p>
          <a:p>
            <a:r>
              <a:rPr lang="pt-PT" sz="2800" dirty="0">
                <a:solidFill>
                  <a:srgbClr val="022344"/>
                </a:solidFill>
                <a:latin typeface="Georgia" panose="02040502050405020303" pitchFamily="18" charset="0"/>
                <a:ea typeface="+mj-ea"/>
                <a:cs typeface="+mj-cs"/>
              </a:rPr>
              <a:t>	Princípios enformadores</a:t>
            </a:r>
          </a:p>
          <a:p>
            <a:r>
              <a:rPr lang="pt-PT" sz="2800" dirty="0">
                <a:solidFill>
                  <a:srgbClr val="022344"/>
                </a:solidFill>
                <a:latin typeface="Georgia" panose="02040502050405020303" pitchFamily="18" charset="0"/>
                <a:ea typeface="+mj-ea"/>
                <a:cs typeface="+mj-cs"/>
              </a:rPr>
              <a:t>	Os Estados Membros</a:t>
            </a:r>
          </a:p>
          <a:p>
            <a:r>
              <a:rPr lang="pt-PT" sz="2800" dirty="0">
                <a:solidFill>
                  <a:srgbClr val="022344"/>
                </a:solidFill>
                <a:latin typeface="Georgia" panose="02040502050405020303" pitchFamily="18" charset="0"/>
                <a:ea typeface="+mj-ea"/>
                <a:cs typeface="+mj-cs"/>
              </a:rPr>
              <a:t>	As Instituições </a:t>
            </a:r>
          </a:p>
          <a:p>
            <a:r>
              <a:rPr lang="pt-PT" sz="2800" dirty="0">
                <a:solidFill>
                  <a:srgbClr val="022344"/>
                </a:solidFill>
                <a:latin typeface="Georgia" panose="02040502050405020303" pitchFamily="18" charset="0"/>
                <a:ea typeface="+mj-ea"/>
                <a:cs typeface="+mj-cs"/>
              </a:rPr>
              <a:t>	Fontes jurídicas da EU</a:t>
            </a:r>
          </a:p>
          <a:p>
            <a:pPr>
              <a:lnSpc>
                <a:spcPct val="150000"/>
              </a:lnSpc>
            </a:pPr>
            <a:endParaRPr lang="pt-PT" sz="2800" dirty="0">
              <a:solidFill>
                <a:srgbClr val="022344"/>
              </a:solidFill>
              <a:latin typeface="Georgia" panose="02040502050405020303" pitchFamily="18" charset="0"/>
              <a:ea typeface="+mj-ea"/>
              <a:cs typeface="+mj-cs"/>
            </a:endParaRPr>
          </a:p>
        </p:txBody>
      </p:sp>
    </p:spTree>
    <p:extLst>
      <p:ext uri="{BB962C8B-B14F-4D97-AF65-F5344CB8AC3E}">
        <p14:creationId xmlns:p14="http://schemas.microsoft.com/office/powerpoint/2010/main" val="3757030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266547" y="431295"/>
            <a:ext cx="8923533"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4000" b="1" i="0" u="none" strike="noStrike" kern="1200" cap="none" spc="0" normalizeH="0" baseline="0" noProof="0" dirty="0" smtClean="0">
                <a:ln>
                  <a:noFill/>
                </a:ln>
                <a:solidFill>
                  <a:srgbClr val="1F497D"/>
                </a:solidFill>
                <a:effectLst/>
                <a:uLnTx/>
                <a:uFillTx/>
                <a:latin typeface="Calibri"/>
                <a:ea typeface="+mn-ea"/>
                <a:cs typeface="+mn-cs"/>
              </a:rPr>
              <a:t>A </a:t>
            </a:r>
            <a:r>
              <a:rPr kumimoji="0" lang="pt-PT" sz="4000" b="1" i="0" u="none" strike="noStrike" kern="1200" cap="none" spc="0" normalizeH="0" baseline="0" noProof="0" dirty="0">
                <a:ln>
                  <a:noFill/>
                </a:ln>
                <a:solidFill>
                  <a:srgbClr val="1F497D"/>
                </a:solidFill>
                <a:effectLst/>
                <a:uLnTx/>
                <a:uFillTx/>
                <a:latin typeface="Calibri"/>
                <a:ea typeface="+mn-ea"/>
                <a:cs typeface="+mn-cs"/>
              </a:rPr>
              <a:t>construção europeia - princípios gerais </a:t>
            </a:r>
          </a:p>
        </p:txBody>
      </p:sp>
      <p:sp>
        <p:nvSpPr>
          <p:cNvPr id="2" name="Retângulo 1"/>
          <p:cNvSpPr/>
          <p:nvPr/>
        </p:nvSpPr>
        <p:spPr>
          <a:xfrm>
            <a:off x="344450" y="1236851"/>
            <a:ext cx="8767725" cy="526297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smtClean="0">
                <a:ln>
                  <a:noFill/>
                </a:ln>
                <a:solidFill>
                  <a:prstClr val="black">
                    <a:lumMod val="85000"/>
                    <a:lumOff val="15000"/>
                  </a:prstClr>
                </a:solidFill>
                <a:effectLst/>
                <a:uLnTx/>
                <a:uFillTx/>
              </a:rPr>
              <a:t>A União Europeia é uma união económica e política constituída por 27 países europeus que, em conjunto, abarcam grande parte do continente europeu.</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smtClean="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smtClean="0">
                <a:ln>
                  <a:noFill/>
                </a:ln>
                <a:solidFill>
                  <a:prstClr val="black">
                    <a:lumMod val="85000"/>
                    <a:lumOff val="15000"/>
                  </a:prstClr>
                </a:solidFill>
                <a:effectLst/>
                <a:uLnTx/>
                <a:uFillTx/>
              </a:rPr>
              <a:t>9 de maio de 1950 </a:t>
            </a:r>
            <a:r>
              <a:rPr kumimoji="0" lang="pt-PT" sz="1600" b="0" i="0" u="none" strike="noStrike" kern="0" cap="none" spc="0" normalizeH="0" baseline="0" noProof="0" dirty="0" smtClean="0">
                <a:ln>
                  <a:noFill/>
                </a:ln>
                <a:solidFill>
                  <a:prstClr val="black">
                    <a:lumMod val="85000"/>
                    <a:lumOff val="15000"/>
                  </a:prstClr>
                </a:solidFill>
                <a:effectLst/>
                <a:uLnTx/>
                <a:uFillTx/>
              </a:rPr>
              <a:t>— Um plano para uma nova cooperação política na Europa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smtClean="0">
                <a:ln>
                  <a:noFill/>
                </a:ln>
                <a:solidFill>
                  <a:prstClr val="black">
                    <a:lumMod val="85000"/>
                    <a:lumOff val="15000"/>
                  </a:prstClr>
                </a:solidFill>
                <a:effectLst/>
                <a:uLnTx/>
                <a:uFillTx/>
              </a:rPr>
              <a:t>Robert </a:t>
            </a:r>
            <a:r>
              <a:rPr kumimoji="0" lang="pt-PT" sz="1600" b="0" i="0" u="none" strike="noStrike" kern="0" cap="none" spc="0" normalizeH="0" baseline="0" noProof="0" dirty="0" err="1" smtClean="0">
                <a:ln>
                  <a:noFill/>
                </a:ln>
                <a:solidFill>
                  <a:prstClr val="black">
                    <a:lumMod val="85000"/>
                    <a:lumOff val="15000"/>
                  </a:prstClr>
                </a:solidFill>
                <a:effectLst/>
                <a:uLnTx/>
                <a:uFillTx/>
              </a:rPr>
              <a:t>Schuman</a:t>
            </a:r>
            <a:r>
              <a:rPr kumimoji="0" lang="pt-PT" sz="1600" b="0" i="0" u="none" strike="noStrike" kern="0" cap="none" spc="0" normalizeH="0" baseline="0" noProof="0" dirty="0" smtClean="0">
                <a:ln>
                  <a:noFill/>
                </a:ln>
                <a:solidFill>
                  <a:prstClr val="black">
                    <a:lumMod val="85000"/>
                    <a:lumOff val="15000"/>
                  </a:prstClr>
                </a:solidFill>
                <a:effectLst/>
                <a:uLnTx/>
                <a:uFillTx/>
              </a:rPr>
              <a:t>, ministro francês dos Negócios Estrangeiros, apresenta um plano para uma cooperação mais estreita, que propõe a integração das indústrias do carvão e do aço da Europa Ocidental. </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smtClean="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smtClean="0">
                <a:ln>
                  <a:noFill/>
                </a:ln>
                <a:solidFill>
                  <a:prstClr val="black">
                    <a:lumMod val="85000"/>
                    <a:lumOff val="15000"/>
                  </a:prstClr>
                </a:solidFill>
                <a:effectLst/>
                <a:uLnTx/>
                <a:uFillTx/>
              </a:rPr>
              <a:t>18 de abril de 1951 </a:t>
            </a:r>
            <a:r>
              <a:rPr kumimoji="0" lang="pt-PT" sz="1600" b="0" i="0" u="none" strike="noStrike" kern="0" cap="none" spc="0" normalizeH="0" baseline="0" noProof="0" dirty="0" smtClean="0">
                <a:ln>
                  <a:noFill/>
                </a:ln>
                <a:solidFill>
                  <a:prstClr val="black">
                    <a:lumMod val="85000"/>
                    <a:lumOff val="15000"/>
                  </a:prstClr>
                </a:solidFill>
                <a:effectLst/>
                <a:uLnTx/>
                <a:uFillTx/>
              </a:rPr>
              <a:t>— Comunidade Europeia do Carvão e do Aço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smtClean="0">
                <a:ln>
                  <a:noFill/>
                </a:ln>
                <a:solidFill>
                  <a:prstClr val="black">
                    <a:lumMod val="85000"/>
                    <a:lumOff val="15000"/>
                  </a:prstClr>
                </a:solidFill>
                <a:effectLst/>
                <a:uLnTx/>
                <a:uFillTx/>
              </a:rPr>
              <a:t>Com base no plano </a:t>
            </a:r>
            <a:r>
              <a:rPr kumimoji="0" lang="pt-PT" sz="1600" b="0" i="0" u="none" strike="noStrike" kern="0" cap="none" spc="0" normalizeH="0" baseline="0" noProof="0" dirty="0" err="1" smtClean="0">
                <a:ln>
                  <a:noFill/>
                </a:ln>
                <a:solidFill>
                  <a:prstClr val="black">
                    <a:lumMod val="85000"/>
                    <a:lumOff val="15000"/>
                  </a:prstClr>
                </a:solidFill>
                <a:effectLst/>
                <a:uLnTx/>
                <a:uFillTx/>
              </a:rPr>
              <a:t>Schuman</a:t>
            </a:r>
            <a:r>
              <a:rPr kumimoji="0" lang="pt-PT" sz="1600" b="0" i="0" u="none" strike="noStrike" kern="0" cap="none" spc="0" normalizeH="0" baseline="0" noProof="0" dirty="0" smtClean="0">
                <a:ln>
                  <a:noFill/>
                </a:ln>
                <a:solidFill>
                  <a:prstClr val="black">
                    <a:lumMod val="85000"/>
                    <a:lumOff val="15000"/>
                  </a:prstClr>
                </a:solidFill>
                <a:effectLst/>
                <a:uLnTx/>
                <a:uFillTx/>
              </a:rPr>
              <a:t>, seis países assinam um tratado para colocarem as suas indústrias pesadas – carvão e aço - sob um sistema de gestão comum. Desta forma, ao contrário do que aconteceu no passado, nenhum destes países pode, por si só, fabricar armas de guerra para atacar os outros. Estes seis países são a Alemanha, a França, a Itália, os Países Baixos, a Bélgica e o Luxemburgo. A Comunidade Europeia do Carvão e do Aço entra em funções em 1952.</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smtClean="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smtClean="0">
                <a:ln>
                  <a:noFill/>
                </a:ln>
                <a:solidFill>
                  <a:prstClr val="black">
                    <a:lumMod val="85000"/>
                    <a:lumOff val="15000"/>
                  </a:prstClr>
                </a:solidFill>
                <a:effectLst/>
                <a:uLnTx/>
                <a:uFillTx/>
              </a:rPr>
              <a:t>25 de março de 1957</a:t>
            </a:r>
            <a:r>
              <a:rPr kumimoji="0" lang="pt-PT" sz="1600" b="0" i="0" u="none" strike="noStrike" kern="0" cap="none" spc="0" normalizeH="0" baseline="0" noProof="0" dirty="0" smtClean="0">
                <a:ln>
                  <a:noFill/>
                </a:ln>
                <a:solidFill>
                  <a:prstClr val="black">
                    <a:lumMod val="85000"/>
                    <a:lumOff val="15000"/>
                  </a:prstClr>
                </a:solidFill>
                <a:effectLst/>
                <a:uLnTx/>
                <a:uFillTx/>
              </a:rPr>
              <a:t> — tratados de Roma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smtClean="0">
                <a:ln>
                  <a:noFill/>
                </a:ln>
                <a:solidFill>
                  <a:prstClr val="black">
                    <a:lumMod val="85000"/>
                    <a:lumOff val="15000"/>
                  </a:prstClr>
                </a:solidFill>
                <a:effectLst/>
                <a:uLnTx/>
                <a:uFillTx/>
              </a:rPr>
              <a:t>Encorajados pelo êxito do Tratado que institui a Comunidade Europeia do Carvão e do Aço, os seis países fundadores alargam a sua cooperação a outros setores económicos. Formalizam-no através da assinatura de dois tratados, que instituem a </a:t>
            </a:r>
            <a:r>
              <a:rPr kumimoji="0" lang="pt-PT" sz="1600" b="1" i="0" u="none" strike="noStrike" kern="0" cap="none" spc="0" normalizeH="0" baseline="0" noProof="0" dirty="0" smtClean="0">
                <a:ln>
                  <a:noFill/>
                </a:ln>
                <a:solidFill>
                  <a:prstClr val="black">
                    <a:lumMod val="85000"/>
                    <a:lumOff val="15000"/>
                  </a:prstClr>
                </a:solidFill>
                <a:effectLst/>
                <a:uLnTx/>
                <a:uFillTx/>
              </a:rPr>
              <a:t>Comunidade Económica Europeia</a:t>
            </a:r>
            <a:r>
              <a:rPr kumimoji="0" lang="pt-PT" sz="1600" b="0" i="0" u="none" strike="noStrike" kern="0" cap="none" spc="0" normalizeH="0" baseline="0" noProof="0" dirty="0" smtClean="0">
                <a:ln>
                  <a:noFill/>
                </a:ln>
                <a:solidFill>
                  <a:prstClr val="black">
                    <a:lumMod val="85000"/>
                    <a:lumOff val="15000"/>
                  </a:prstClr>
                </a:solidFill>
                <a:effectLst/>
                <a:uLnTx/>
                <a:uFillTx/>
              </a:rPr>
              <a:t> (CEE) e a </a:t>
            </a:r>
            <a:r>
              <a:rPr kumimoji="0" lang="pt-PT" sz="1600" b="1" i="0" u="none" strike="noStrike" kern="0" cap="none" spc="0" normalizeH="0" baseline="0" noProof="0" dirty="0" smtClean="0">
                <a:ln>
                  <a:noFill/>
                </a:ln>
                <a:solidFill>
                  <a:prstClr val="black">
                    <a:lumMod val="85000"/>
                    <a:lumOff val="15000"/>
                  </a:prstClr>
                </a:solidFill>
                <a:effectLst/>
                <a:uLnTx/>
                <a:uFillTx/>
              </a:rPr>
              <a:t>Comunidade Europeia da Energia Atómica </a:t>
            </a:r>
            <a:r>
              <a:rPr kumimoji="0" lang="pt-PT" sz="1600" b="0" i="0" u="none" strike="noStrike" kern="0" cap="none" spc="0" normalizeH="0" baseline="0" noProof="0" dirty="0" smtClean="0">
                <a:ln>
                  <a:noFill/>
                </a:ln>
                <a:solidFill>
                  <a:prstClr val="black">
                    <a:lumMod val="85000"/>
                    <a:lumOff val="15000"/>
                  </a:prstClr>
                </a:solidFill>
                <a:effectLst/>
                <a:uLnTx/>
                <a:uFillTx/>
              </a:rPr>
              <a:t>(</a:t>
            </a:r>
            <a:r>
              <a:rPr kumimoji="0" lang="pt-PT" sz="1600" b="0" i="0" u="none" strike="noStrike" kern="0" cap="none" spc="0" normalizeH="0" baseline="0" noProof="0" dirty="0" err="1" smtClean="0">
                <a:ln>
                  <a:noFill/>
                </a:ln>
                <a:solidFill>
                  <a:prstClr val="black">
                    <a:lumMod val="85000"/>
                    <a:lumOff val="15000"/>
                  </a:prstClr>
                </a:solidFill>
                <a:effectLst/>
                <a:uLnTx/>
                <a:uFillTx/>
              </a:rPr>
              <a:t>Euratom</a:t>
            </a:r>
            <a:r>
              <a:rPr kumimoji="0" lang="pt-PT" sz="1600" b="0" i="0" u="none" strike="noStrike" kern="0" cap="none" spc="0" normalizeH="0" baseline="0" noProof="0" dirty="0" smtClean="0">
                <a:ln>
                  <a:noFill/>
                </a:ln>
                <a:solidFill>
                  <a:prstClr val="black">
                    <a:lumMod val="85000"/>
                    <a:lumOff val="15000"/>
                  </a:prstClr>
                </a:solidFill>
                <a:effectLst/>
                <a:uLnTx/>
                <a:uFillTx/>
              </a:rPr>
              <a:t>). Estes organismos entraram em funções em 1 de janeiro de 1958.</a:t>
            </a:r>
          </a:p>
        </p:txBody>
      </p:sp>
    </p:spTree>
    <p:extLst>
      <p:ext uri="{BB962C8B-B14F-4D97-AF65-F5344CB8AC3E}">
        <p14:creationId xmlns:p14="http://schemas.microsoft.com/office/powerpoint/2010/main" val="3992788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266547" y="431295"/>
            <a:ext cx="9212074" cy="132343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4000" b="1" i="0" u="none" strike="noStrike" kern="1200" cap="none" spc="0" normalizeH="0" baseline="0" noProof="0" dirty="0" smtClean="0">
                <a:ln>
                  <a:noFill/>
                </a:ln>
                <a:solidFill>
                  <a:srgbClr val="1F497D"/>
                </a:solidFill>
                <a:effectLst/>
                <a:uLnTx/>
                <a:uFillTx/>
                <a:latin typeface="Calibri"/>
                <a:ea typeface="+mn-ea"/>
                <a:cs typeface="+mn-cs"/>
              </a:rPr>
              <a:t>A </a:t>
            </a:r>
            <a:r>
              <a:rPr kumimoji="0" lang="pt-PT" sz="4000" b="1" i="0" u="none" strike="noStrike" kern="1200" cap="none" spc="0" normalizeH="0" baseline="0" noProof="0" dirty="0">
                <a:ln>
                  <a:noFill/>
                </a:ln>
                <a:solidFill>
                  <a:srgbClr val="1F497D"/>
                </a:solidFill>
                <a:effectLst/>
                <a:uLnTx/>
                <a:uFillTx/>
                <a:latin typeface="Calibri"/>
                <a:ea typeface="+mn-ea"/>
                <a:cs typeface="+mn-cs"/>
              </a:rPr>
              <a:t>construção europeia - princípios gerais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4000" b="1" i="0" u="none" strike="noStrike" kern="1200" cap="none" spc="0" normalizeH="0" baseline="0" noProof="0" dirty="0">
              <a:ln>
                <a:noFill/>
              </a:ln>
              <a:solidFill>
                <a:srgbClr val="1F497D"/>
              </a:solidFill>
              <a:effectLst/>
              <a:uLnTx/>
              <a:uFillTx/>
              <a:latin typeface="Calibri"/>
              <a:ea typeface="+mn-ea"/>
              <a:cs typeface="+mn-cs"/>
            </a:endParaRPr>
          </a:p>
        </p:txBody>
      </p:sp>
      <p:sp>
        <p:nvSpPr>
          <p:cNvPr id="2" name="Retângulo 1"/>
          <p:cNvSpPr/>
          <p:nvPr/>
        </p:nvSpPr>
        <p:spPr>
          <a:xfrm>
            <a:off x="266547" y="1244662"/>
            <a:ext cx="8493405" cy="477053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smtClean="0">
                <a:ln>
                  <a:noFill/>
                </a:ln>
                <a:solidFill>
                  <a:prstClr val="black">
                    <a:lumMod val="85000"/>
                    <a:lumOff val="15000"/>
                  </a:prstClr>
                </a:solidFill>
                <a:effectLst/>
                <a:uLnTx/>
                <a:uFillTx/>
              </a:rPr>
              <a:t>19 de março de 1958</a:t>
            </a:r>
            <a:r>
              <a:rPr kumimoji="0" lang="pt-PT" sz="1600" b="0" i="0" u="none" strike="noStrike" kern="0" cap="none" spc="0" normalizeH="0" baseline="0" noProof="0" dirty="0" smtClean="0">
                <a:ln>
                  <a:noFill/>
                </a:ln>
                <a:solidFill>
                  <a:prstClr val="black">
                    <a:lumMod val="85000"/>
                    <a:lumOff val="15000"/>
                  </a:prstClr>
                </a:solidFill>
                <a:effectLst/>
                <a:uLnTx/>
                <a:uFillTx/>
              </a:rPr>
              <a:t> — nascimento do </a:t>
            </a:r>
            <a:r>
              <a:rPr kumimoji="0" lang="pt-PT" sz="1600" b="1" i="0" u="none" strike="noStrike" kern="0" cap="none" spc="0" normalizeH="0" baseline="0" noProof="0" dirty="0" smtClean="0">
                <a:ln>
                  <a:noFill/>
                </a:ln>
                <a:solidFill>
                  <a:prstClr val="black">
                    <a:lumMod val="85000"/>
                    <a:lumOff val="15000"/>
                  </a:prstClr>
                </a:solidFill>
                <a:effectLst/>
                <a:uLnTx/>
                <a:uFillTx/>
              </a:rPr>
              <a:t>Parlamento Europeu</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smtClean="0">
                <a:ln>
                  <a:noFill/>
                </a:ln>
                <a:solidFill>
                  <a:prstClr val="black">
                    <a:lumMod val="85000"/>
                    <a:lumOff val="15000"/>
                  </a:prstClr>
                </a:solidFill>
                <a:effectLst/>
                <a:uLnTx/>
                <a:uFillTx/>
              </a:rPr>
              <a:t>A primeira reunião da Assembleia Parlamentar Europeia, antecessora do Parlamento Europeu de hoje, realiza-se em Estrasburgo, França, com o Presidente eleito Robert </a:t>
            </a:r>
            <a:r>
              <a:rPr kumimoji="0" lang="pt-PT" sz="1600" b="0" i="0" u="none" strike="noStrike" kern="0" cap="none" spc="0" normalizeH="0" baseline="0" noProof="0" dirty="0" err="1" smtClean="0">
                <a:ln>
                  <a:noFill/>
                </a:ln>
                <a:solidFill>
                  <a:prstClr val="black">
                    <a:lumMod val="85000"/>
                    <a:lumOff val="15000"/>
                  </a:prstClr>
                </a:solidFill>
                <a:effectLst/>
                <a:uLnTx/>
                <a:uFillTx/>
              </a:rPr>
              <a:t>Schuman</a:t>
            </a:r>
            <a:r>
              <a:rPr kumimoji="0" lang="pt-PT" sz="1600" b="0" i="0" u="none" strike="noStrike" kern="0" cap="none" spc="0" normalizeH="0" baseline="0" noProof="0" dirty="0" smtClean="0">
                <a:ln>
                  <a:noFill/>
                </a:ln>
                <a:solidFill>
                  <a:prstClr val="black">
                    <a:lumMod val="85000"/>
                    <a:lumOff val="15000"/>
                  </a:prstClr>
                </a:solidFill>
                <a:effectLst/>
                <a:uLnTx/>
                <a:uFillTx/>
              </a:rPr>
              <a:t>. Substitui a Assembleia Comum da Comunidade Europeia do Carvão e do Aço e altera o seu nome para Parlamento Europeu em 30 de março de 1962.</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smtClean="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smtClean="0">
                <a:ln>
                  <a:noFill/>
                </a:ln>
                <a:solidFill>
                  <a:prstClr val="black">
                    <a:lumMod val="85000"/>
                    <a:lumOff val="15000"/>
                  </a:prstClr>
                </a:solidFill>
                <a:effectLst/>
                <a:uLnTx/>
                <a:uFillTx/>
              </a:rPr>
              <a:t>8 de abril de 1965</a:t>
            </a:r>
            <a:r>
              <a:rPr kumimoji="0" lang="pt-PT" sz="1600" b="0" i="0" u="none" strike="noStrike" kern="0" cap="none" spc="0" normalizeH="0" baseline="0" noProof="0" dirty="0" smtClean="0">
                <a:ln>
                  <a:noFill/>
                </a:ln>
                <a:solidFill>
                  <a:prstClr val="black">
                    <a:lumMod val="85000"/>
                    <a:lumOff val="15000"/>
                  </a:prstClr>
                </a:solidFill>
                <a:effectLst/>
                <a:uLnTx/>
                <a:uFillTx/>
              </a:rPr>
              <a:t> — assinatura do «</a:t>
            </a:r>
            <a:r>
              <a:rPr kumimoji="0" lang="pt-PT" sz="1600" b="1" i="0" u="none" strike="noStrike" kern="0" cap="none" spc="0" normalizeH="0" baseline="0" noProof="0" dirty="0" smtClean="0">
                <a:ln>
                  <a:noFill/>
                </a:ln>
                <a:solidFill>
                  <a:prstClr val="black">
                    <a:lumMod val="85000"/>
                    <a:lumOff val="15000"/>
                  </a:prstClr>
                </a:solidFill>
                <a:effectLst/>
                <a:uLnTx/>
                <a:uFillTx/>
              </a:rPr>
              <a:t>Tratado de Fusão</a:t>
            </a:r>
            <a:r>
              <a:rPr kumimoji="0" lang="pt-PT" sz="1600" b="0" i="0" u="none" strike="noStrike" kern="0" cap="none" spc="0" normalizeH="0" baseline="0" noProof="0" dirty="0" smtClean="0">
                <a:ln>
                  <a:noFill/>
                </a:ln>
                <a:solidFill>
                  <a:prstClr val="black">
                    <a:lumMod val="85000"/>
                    <a:lumOff val="15000"/>
                  </a:prstClr>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smtClean="0">
                <a:ln>
                  <a:noFill/>
                </a:ln>
                <a:solidFill>
                  <a:prstClr val="black">
                    <a:lumMod val="85000"/>
                    <a:lumOff val="15000"/>
                  </a:prstClr>
                </a:solidFill>
                <a:effectLst/>
                <a:uLnTx/>
                <a:uFillTx/>
              </a:rPr>
              <a:t>O Tratado que funde os executivos das três Comunidades (Comunidade Europeia do Carvão e do Aço, Comunidade Económica Europeia e </a:t>
            </a:r>
            <a:r>
              <a:rPr kumimoji="0" lang="pt-PT" sz="1600" b="0" i="0" u="none" strike="noStrike" kern="0" cap="none" spc="0" normalizeH="0" baseline="0" noProof="0" dirty="0" err="1" smtClean="0">
                <a:ln>
                  <a:noFill/>
                </a:ln>
                <a:solidFill>
                  <a:prstClr val="black">
                    <a:lumMod val="85000"/>
                    <a:lumOff val="15000"/>
                  </a:prstClr>
                </a:solidFill>
                <a:effectLst/>
                <a:uLnTx/>
                <a:uFillTx/>
              </a:rPr>
              <a:t>Euratom</a:t>
            </a:r>
            <a:r>
              <a:rPr kumimoji="0" lang="pt-PT" sz="1600" b="0" i="0" u="none" strike="noStrike" kern="0" cap="none" spc="0" normalizeH="0" baseline="0" noProof="0" dirty="0" smtClean="0">
                <a:ln>
                  <a:noFill/>
                </a:ln>
                <a:solidFill>
                  <a:prstClr val="black">
                    <a:lumMod val="85000"/>
                    <a:lumOff val="15000"/>
                  </a:prstClr>
                </a:solidFill>
                <a:effectLst/>
                <a:uLnTx/>
                <a:uFillTx/>
              </a:rPr>
              <a:t>) é assinado em Bruxelas e entra em vigor em 1 de julho de 1967. A partir de agora, as Comunidades Europeias terão um único órgão administrativo (a Comissão) e um executivo único (o Conselho).</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smtClean="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smtClean="0">
                <a:ln>
                  <a:noFill/>
                </a:ln>
                <a:solidFill>
                  <a:prstClr val="black">
                    <a:lumMod val="85000"/>
                    <a:lumOff val="15000"/>
                  </a:prstClr>
                </a:solidFill>
                <a:effectLst/>
                <a:uLnTx/>
                <a:uFillTx/>
              </a:rPr>
              <a:t>1 de janeiro de 1973 </a:t>
            </a:r>
            <a:r>
              <a:rPr kumimoji="0" lang="pt-PT" sz="1600" b="0" i="0" u="none" strike="noStrike" kern="0" cap="none" spc="0" normalizeH="0" baseline="0" noProof="0" dirty="0" smtClean="0">
                <a:ln>
                  <a:noFill/>
                </a:ln>
                <a:solidFill>
                  <a:prstClr val="black">
                    <a:lumMod val="85000"/>
                    <a:lumOff val="15000"/>
                  </a:prstClr>
                </a:solidFill>
                <a:effectLst/>
                <a:uLnTx/>
                <a:uFillTx/>
              </a:rPr>
              <a:t>— de seis passa para nove países membros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smtClean="0">
                <a:ln>
                  <a:noFill/>
                </a:ln>
                <a:solidFill>
                  <a:prstClr val="black">
                    <a:lumMod val="85000"/>
                    <a:lumOff val="15000"/>
                  </a:prstClr>
                </a:solidFill>
                <a:effectLst/>
                <a:uLnTx/>
                <a:uFillTx/>
              </a:rPr>
              <a:t>Os seis membros passam a ser nove quando a Dinamarca, a Irlanda e o Reino Unido aderem formalmente às Comunidades Europeias.</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smtClean="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smtClean="0">
                <a:ln>
                  <a:noFill/>
                </a:ln>
                <a:solidFill>
                  <a:prstClr val="black">
                    <a:lumMod val="85000"/>
                    <a:lumOff val="15000"/>
                  </a:prstClr>
                </a:solidFill>
                <a:effectLst/>
                <a:uLnTx/>
                <a:uFillTx/>
              </a:rPr>
              <a:t>1 de janeiro de 1981 </a:t>
            </a:r>
            <a:r>
              <a:rPr kumimoji="0" lang="pt-PT" sz="1600" b="0" i="0" u="none" strike="noStrike" kern="0" cap="none" spc="0" normalizeH="0" baseline="0" noProof="0" dirty="0" smtClean="0">
                <a:ln>
                  <a:noFill/>
                </a:ln>
                <a:solidFill>
                  <a:prstClr val="black">
                    <a:lumMod val="85000"/>
                    <a:lumOff val="15000"/>
                  </a:prstClr>
                </a:solidFill>
                <a:effectLst/>
                <a:uLnTx/>
                <a:uFillTx/>
              </a:rPr>
              <a:t>— a Grécia torna-se o 10.º país a aderir</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smtClean="0">
                <a:ln>
                  <a:noFill/>
                </a:ln>
                <a:solidFill>
                  <a:prstClr val="black">
                    <a:lumMod val="85000"/>
                    <a:lumOff val="15000"/>
                  </a:prstClr>
                </a:solidFill>
                <a:effectLst/>
                <a:uLnTx/>
                <a:uFillTx/>
              </a:rPr>
              <a:t>A Grécia adere às Comunidades Europeias. Era elegível para tal, uma vez que o regime militar tinha sido derrubado e a democracia restabelecida em 1974.</a:t>
            </a:r>
          </a:p>
        </p:txBody>
      </p:sp>
    </p:spTree>
    <p:extLst>
      <p:ext uri="{BB962C8B-B14F-4D97-AF65-F5344CB8AC3E}">
        <p14:creationId xmlns:p14="http://schemas.microsoft.com/office/powerpoint/2010/main" val="3801165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266547" y="431295"/>
            <a:ext cx="9212074" cy="132343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4000" b="1" i="0" u="none" strike="noStrike" kern="1200" cap="none" spc="0" normalizeH="0" baseline="0" noProof="0" dirty="0" smtClean="0">
                <a:ln>
                  <a:noFill/>
                </a:ln>
                <a:solidFill>
                  <a:srgbClr val="1F497D"/>
                </a:solidFill>
                <a:effectLst/>
                <a:uLnTx/>
                <a:uFillTx/>
                <a:latin typeface="Calibri"/>
                <a:ea typeface="+mn-ea"/>
                <a:cs typeface="+mn-cs"/>
              </a:rPr>
              <a:t>A </a:t>
            </a:r>
            <a:r>
              <a:rPr kumimoji="0" lang="pt-PT" sz="4000" b="1" i="0" u="none" strike="noStrike" kern="1200" cap="none" spc="0" normalizeH="0" baseline="0" noProof="0" dirty="0">
                <a:ln>
                  <a:noFill/>
                </a:ln>
                <a:solidFill>
                  <a:srgbClr val="1F497D"/>
                </a:solidFill>
                <a:effectLst/>
                <a:uLnTx/>
                <a:uFillTx/>
                <a:latin typeface="Calibri"/>
                <a:ea typeface="+mn-ea"/>
                <a:cs typeface="+mn-cs"/>
              </a:rPr>
              <a:t>construção europeia - princípios gerais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4000" b="1" i="0" u="none" strike="noStrike" kern="1200" cap="none" spc="0" normalizeH="0" baseline="0" noProof="0" dirty="0">
              <a:ln>
                <a:noFill/>
              </a:ln>
              <a:solidFill>
                <a:srgbClr val="1F497D"/>
              </a:solidFill>
              <a:effectLst/>
              <a:uLnTx/>
              <a:uFillTx/>
              <a:latin typeface="Calibri"/>
              <a:ea typeface="+mn-ea"/>
              <a:cs typeface="+mn-cs"/>
            </a:endParaRPr>
          </a:p>
        </p:txBody>
      </p:sp>
      <p:sp>
        <p:nvSpPr>
          <p:cNvPr id="2" name="Retângulo 1"/>
          <p:cNvSpPr/>
          <p:nvPr/>
        </p:nvSpPr>
        <p:spPr>
          <a:xfrm>
            <a:off x="339699" y="1298859"/>
            <a:ext cx="8566557" cy="427809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smtClean="0">
                <a:ln>
                  <a:noFill/>
                </a:ln>
                <a:solidFill>
                  <a:prstClr val="black">
                    <a:lumMod val="85000"/>
                    <a:lumOff val="15000"/>
                  </a:prstClr>
                </a:solidFill>
                <a:effectLst/>
                <a:uLnTx/>
                <a:uFillTx/>
              </a:rPr>
              <a:t>1 de janeiro de 1986 </a:t>
            </a:r>
            <a:r>
              <a:rPr kumimoji="0" lang="pt-PT" sz="1600" b="0" i="0" u="none" strike="noStrike" kern="0" cap="none" spc="0" normalizeH="0" baseline="0" noProof="0" dirty="0" smtClean="0">
                <a:ln>
                  <a:noFill/>
                </a:ln>
                <a:solidFill>
                  <a:prstClr val="black">
                    <a:lumMod val="85000"/>
                    <a:lumOff val="15000"/>
                  </a:prstClr>
                </a:solidFill>
                <a:effectLst/>
                <a:uLnTx/>
                <a:uFillTx/>
              </a:rPr>
              <a:t>— dois novos membros — Espanha e Portugal</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smtClean="0">
                <a:ln>
                  <a:noFill/>
                </a:ln>
                <a:solidFill>
                  <a:prstClr val="black">
                    <a:lumMod val="85000"/>
                    <a:lumOff val="15000"/>
                  </a:prstClr>
                </a:solidFill>
                <a:effectLst/>
                <a:uLnTx/>
                <a:uFillTx/>
              </a:rPr>
              <a:t>A Espanha e Portugal aderem às Comunidades Europeias, que passam a contar 12 Estados-Membros.</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smtClean="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smtClean="0">
                <a:ln>
                  <a:noFill/>
                </a:ln>
                <a:solidFill>
                  <a:prstClr val="black">
                    <a:lumMod val="85000"/>
                    <a:lumOff val="15000"/>
                  </a:prstClr>
                </a:solidFill>
                <a:effectLst/>
                <a:uLnTx/>
                <a:uFillTx/>
              </a:rPr>
              <a:t>Fevereiro de 1986</a:t>
            </a:r>
            <a:r>
              <a:rPr kumimoji="0" lang="pt-PT" sz="1600" b="0" i="0" u="none" strike="noStrike" kern="0" cap="none" spc="0" normalizeH="0" baseline="0" noProof="0" dirty="0" smtClean="0">
                <a:ln>
                  <a:noFill/>
                </a:ln>
                <a:solidFill>
                  <a:prstClr val="black">
                    <a:lumMod val="85000"/>
                    <a:lumOff val="15000"/>
                  </a:prstClr>
                </a:solidFill>
                <a:effectLst/>
                <a:uLnTx/>
                <a:uFillTx/>
              </a:rPr>
              <a:t> — rumo a um mercado único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smtClean="0">
                <a:ln>
                  <a:noFill/>
                </a:ln>
                <a:solidFill>
                  <a:prstClr val="black">
                    <a:lumMod val="85000"/>
                    <a:lumOff val="15000"/>
                  </a:prstClr>
                </a:solidFill>
                <a:effectLst/>
                <a:uLnTx/>
                <a:uFillTx/>
              </a:rPr>
              <a:t>Embora os direitos aduaneiros tenham desaparecido em 1968, as trocas comerciais não se faziam livremente através das fronteiras entre os Estados-Membros. Os principais obstáculos eram as diferenças entre as regulamentações nacionais. O </a:t>
            </a:r>
            <a:r>
              <a:rPr kumimoji="0" lang="pt-PT" sz="1600" b="1" i="0" u="none" strike="noStrike" kern="0" cap="none" spc="0" normalizeH="0" baseline="0" noProof="0" dirty="0" smtClean="0">
                <a:ln>
                  <a:noFill/>
                </a:ln>
                <a:solidFill>
                  <a:prstClr val="black">
                    <a:lumMod val="85000"/>
                    <a:lumOff val="15000"/>
                  </a:prstClr>
                </a:solidFill>
                <a:effectLst/>
                <a:uLnTx/>
                <a:uFillTx/>
              </a:rPr>
              <a:t>Ato Único Europeu </a:t>
            </a:r>
            <a:r>
              <a:rPr kumimoji="0" lang="pt-PT" sz="1600" b="0" i="0" u="none" strike="noStrike" kern="0" cap="none" spc="0" normalizeH="0" baseline="0" noProof="0" dirty="0" smtClean="0">
                <a:ln>
                  <a:noFill/>
                </a:ln>
                <a:solidFill>
                  <a:prstClr val="black">
                    <a:lumMod val="85000"/>
                    <a:lumOff val="15000"/>
                  </a:prstClr>
                </a:solidFill>
                <a:effectLst/>
                <a:uLnTx/>
                <a:uFillTx/>
              </a:rPr>
              <a:t>lança um vasto programa de seis anos para os resolver e, por conseguinte, criar um mercado único. O ato, que entra em vigor em 1 de julho de 1987, também confere ao Parlamento Europeu mais voz e reforça os poderes das Comunidades Europeias em matéria de proteção do ambiente.</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smtClean="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smtClean="0">
                <a:ln>
                  <a:noFill/>
                </a:ln>
                <a:solidFill>
                  <a:prstClr val="black">
                    <a:lumMod val="85000"/>
                    <a:lumOff val="15000"/>
                  </a:prstClr>
                </a:solidFill>
                <a:effectLst/>
                <a:uLnTx/>
                <a:uFillTx/>
              </a:rPr>
              <a:t>7 de fevereiro de 1992 </a:t>
            </a:r>
            <a:r>
              <a:rPr kumimoji="0" lang="pt-PT" sz="1600" b="0" i="0" u="none" strike="noStrike" kern="0" cap="none" spc="0" normalizeH="0" baseline="0" noProof="0" dirty="0" smtClean="0">
                <a:ln>
                  <a:noFill/>
                </a:ln>
                <a:solidFill>
                  <a:prstClr val="black">
                    <a:lumMod val="85000"/>
                    <a:lumOff val="15000"/>
                  </a:prstClr>
                </a:solidFill>
                <a:effectLst/>
                <a:uLnTx/>
                <a:uFillTx/>
              </a:rPr>
              <a:t>— </a:t>
            </a:r>
            <a:r>
              <a:rPr kumimoji="0" lang="pt-PT" sz="1600" b="1" i="0" u="none" strike="noStrike" kern="0" cap="none" spc="0" normalizeH="0" baseline="0" noProof="0" dirty="0" smtClean="0">
                <a:ln>
                  <a:noFill/>
                </a:ln>
                <a:solidFill>
                  <a:prstClr val="black">
                    <a:lumMod val="85000"/>
                    <a:lumOff val="15000"/>
                  </a:prstClr>
                </a:solidFill>
                <a:effectLst/>
                <a:uLnTx/>
                <a:uFillTx/>
              </a:rPr>
              <a:t>Tratado de Maastricht</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smtClean="0">
                <a:ln>
                  <a:noFill/>
                </a:ln>
                <a:solidFill>
                  <a:prstClr val="black">
                    <a:lumMod val="85000"/>
                    <a:lumOff val="15000"/>
                  </a:prstClr>
                </a:solidFill>
                <a:effectLst/>
                <a:uLnTx/>
                <a:uFillTx/>
              </a:rPr>
              <a:t>O Tratado da União Europeia é assinado em Maastricht, nos Países Baixos. Trata-se de um momento histórico, já que o tratado estabelece regras claras para a futura moeda única, bem como para a política externa e de segurança e o reforço da cooperação em matéria de justiça e assuntos internos. A «</a:t>
            </a:r>
            <a:r>
              <a:rPr kumimoji="0" lang="pt-PT" sz="1600" b="1" i="0" u="none" strike="noStrike" kern="0" cap="none" spc="0" normalizeH="0" baseline="0" noProof="0" dirty="0" smtClean="0">
                <a:ln>
                  <a:noFill/>
                </a:ln>
                <a:solidFill>
                  <a:prstClr val="black">
                    <a:lumMod val="85000"/>
                    <a:lumOff val="15000"/>
                  </a:prstClr>
                </a:solidFill>
                <a:effectLst/>
                <a:uLnTx/>
                <a:uFillTx/>
              </a:rPr>
              <a:t>União Europeia</a:t>
            </a:r>
            <a:r>
              <a:rPr kumimoji="0" lang="pt-PT" sz="1600" b="0" i="0" u="none" strike="noStrike" kern="0" cap="none" spc="0" normalizeH="0" baseline="0" noProof="0" dirty="0" smtClean="0">
                <a:ln>
                  <a:noFill/>
                </a:ln>
                <a:solidFill>
                  <a:prstClr val="black">
                    <a:lumMod val="85000"/>
                    <a:lumOff val="15000"/>
                  </a:prstClr>
                </a:solidFill>
                <a:effectLst/>
                <a:uLnTx/>
                <a:uFillTx/>
              </a:rPr>
              <a:t>» é oficialmente criada pelo Tratado, que entra em vigor em 1 de novembro de 1993.</a:t>
            </a:r>
          </a:p>
        </p:txBody>
      </p:sp>
    </p:spTree>
    <p:extLst>
      <p:ext uri="{BB962C8B-B14F-4D97-AF65-F5344CB8AC3E}">
        <p14:creationId xmlns:p14="http://schemas.microsoft.com/office/powerpoint/2010/main" val="1219691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266547" y="431295"/>
            <a:ext cx="9212074" cy="132343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4000" b="1" i="0" u="none" strike="noStrike" kern="1200" cap="none" spc="0" normalizeH="0" baseline="0" noProof="0" dirty="0" smtClean="0">
                <a:ln>
                  <a:noFill/>
                </a:ln>
                <a:solidFill>
                  <a:srgbClr val="1F497D"/>
                </a:solidFill>
                <a:effectLst/>
                <a:uLnTx/>
                <a:uFillTx/>
                <a:latin typeface="Calibri"/>
                <a:ea typeface="+mn-ea"/>
                <a:cs typeface="+mn-cs"/>
              </a:rPr>
              <a:t>A </a:t>
            </a:r>
            <a:r>
              <a:rPr kumimoji="0" lang="pt-PT" sz="4000" b="1" i="0" u="none" strike="noStrike" kern="1200" cap="none" spc="0" normalizeH="0" baseline="0" noProof="0" dirty="0">
                <a:ln>
                  <a:noFill/>
                </a:ln>
                <a:solidFill>
                  <a:srgbClr val="1F497D"/>
                </a:solidFill>
                <a:effectLst/>
                <a:uLnTx/>
                <a:uFillTx/>
                <a:latin typeface="Calibri"/>
                <a:ea typeface="+mn-ea"/>
                <a:cs typeface="+mn-cs"/>
              </a:rPr>
              <a:t>construção europeia - princípios gerais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4000" b="1" i="0" u="none" strike="noStrike" kern="1200" cap="none" spc="0" normalizeH="0" baseline="0" noProof="0" dirty="0">
              <a:ln>
                <a:noFill/>
              </a:ln>
              <a:solidFill>
                <a:srgbClr val="1F497D"/>
              </a:solidFill>
              <a:effectLst/>
              <a:uLnTx/>
              <a:uFillTx/>
              <a:latin typeface="Calibri"/>
              <a:ea typeface="+mn-ea"/>
              <a:cs typeface="+mn-cs"/>
            </a:endParaRPr>
          </a:p>
        </p:txBody>
      </p:sp>
      <p:sp>
        <p:nvSpPr>
          <p:cNvPr id="2" name="Retângulo 1"/>
          <p:cNvSpPr/>
          <p:nvPr/>
        </p:nvSpPr>
        <p:spPr>
          <a:xfrm>
            <a:off x="339699" y="1167271"/>
            <a:ext cx="8593989" cy="501675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smtClean="0">
                <a:ln>
                  <a:noFill/>
                </a:ln>
                <a:solidFill>
                  <a:prstClr val="black">
                    <a:lumMod val="85000"/>
                    <a:lumOff val="15000"/>
                  </a:prstClr>
                </a:solidFill>
                <a:effectLst/>
                <a:uLnTx/>
                <a:uFillTx/>
              </a:rPr>
              <a:t>1 de janeiro de 1995 </a:t>
            </a:r>
            <a:r>
              <a:rPr kumimoji="0" lang="pt-PT" sz="1600" b="0" i="0" u="none" strike="noStrike" kern="0" cap="none" spc="0" normalizeH="0" baseline="0" noProof="0" dirty="0" smtClean="0">
                <a:ln>
                  <a:noFill/>
                </a:ln>
                <a:solidFill>
                  <a:prstClr val="black">
                    <a:lumMod val="85000"/>
                    <a:lumOff val="15000"/>
                  </a:prstClr>
                </a:solidFill>
                <a:effectLst/>
                <a:uLnTx/>
                <a:uFillTx/>
              </a:rPr>
              <a:t>— a UE ganha três novos membros: Áustria, Finlândia e Suécia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smtClean="0">
                <a:ln>
                  <a:noFill/>
                </a:ln>
                <a:solidFill>
                  <a:prstClr val="black">
                    <a:lumMod val="85000"/>
                    <a:lumOff val="15000"/>
                  </a:prstClr>
                </a:solidFill>
                <a:effectLst/>
                <a:uLnTx/>
                <a:uFillTx/>
              </a:rPr>
              <a:t>A Áustria, a Finlândia e a Suécia aderem à UE. O território dos 15 Estados-Membros cobre agora a quase totalidade da Europa Ocidental.</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smtClean="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smtClean="0">
                <a:ln>
                  <a:noFill/>
                </a:ln>
                <a:solidFill>
                  <a:prstClr val="black">
                    <a:lumMod val="85000"/>
                    <a:lumOff val="15000"/>
                  </a:prstClr>
                </a:solidFill>
                <a:effectLst/>
                <a:uLnTx/>
                <a:uFillTx/>
              </a:rPr>
              <a:t>26 de março de 1995</a:t>
            </a:r>
            <a:r>
              <a:rPr kumimoji="0" lang="pt-PT" sz="1600" b="0" i="0" u="none" strike="noStrike" kern="0" cap="none" spc="0" normalizeH="0" baseline="0" noProof="0" dirty="0" smtClean="0">
                <a:ln>
                  <a:noFill/>
                </a:ln>
                <a:solidFill>
                  <a:prstClr val="black">
                    <a:lumMod val="85000"/>
                    <a:lumOff val="15000"/>
                  </a:prstClr>
                </a:solidFill>
                <a:effectLst/>
                <a:uLnTx/>
                <a:uFillTx/>
              </a:rPr>
              <a:t> — as viagens sem fronteiras têm início em sete países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smtClean="0">
                <a:ln>
                  <a:noFill/>
                </a:ln>
                <a:solidFill>
                  <a:prstClr val="black">
                    <a:lumMod val="85000"/>
                    <a:lumOff val="15000"/>
                  </a:prstClr>
                </a:solidFill>
                <a:effectLst/>
                <a:uLnTx/>
                <a:uFillTx/>
              </a:rPr>
              <a:t>O acordo de Schengen entra em vigor em sete países: Bélgica, França, Alemanha, Luxemburgo, Países Baixos, Portugal e Espanha. Os viajantes podem deslocar-se entre estes países sem controlo de passaportes nas fronteiras. Em 2021, 26 países fazem parte do espaço Schengen sem passaporte, incluindo a Islândia, o Listenstaine, a Noruega e a Suíça.</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smtClean="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smtClean="0">
                <a:ln>
                  <a:noFill/>
                </a:ln>
                <a:solidFill>
                  <a:prstClr val="black">
                    <a:lumMod val="85000"/>
                    <a:lumOff val="15000"/>
                  </a:prstClr>
                </a:solidFill>
                <a:effectLst/>
                <a:uLnTx/>
                <a:uFillTx/>
              </a:rPr>
              <a:t>1 de janeiro de 1999 </a:t>
            </a:r>
            <a:r>
              <a:rPr kumimoji="0" lang="pt-PT" sz="1600" b="0" i="0" u="none" strike="noStrike" kern="0" cap="none" spc="0" normalizeH="0" baseline="0" noProof="0" dirty="0" smtClean="0">
                <a:ln>
                  <a:noFill/>
                </a:ln>
                <a:solidFill>
                  <a:prstClr val="black">
                    <a:lumMod val="85000"/>
                    <a:lumOff val="15000"/>
                  </a:prstClr>
                </a:solidFill>
                <a:effectLst/>
                <a:uLnTx/>
                <a:uFillTx/>
              </a:rPr>
              <a:t>— nasce o </a:t>
            </a:r>
            <a:r>
              <a:rPr kumimoji="0" lang="pt-PT" sz="1600" b="1" i="0" u="none" strike="noStrike" kern="0" cap="none" spc="0" normalizeH="0" baseline="0" noProof="0" dirty="0" smtClean="0">
                <a:ln>
                  <a:noFill/>
                </a:ln>
                <a:solidFill>
                  <a:prstClr val="black">
                    <a:lumMod val="85000"/>
                    <a:lumOff val="15000"/>
                  </a:prstClr>
                </a:solidFill>
                <a:effectLst/>
                <a:uLnTx/>
                <a:uFillTx/>
              </a:rPr>
              <a:t>euro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smtClean="0">
                <a:ln>
                  <a:noFill/>
                </a:ln>
                <a:solidFill>
                  <a:prstClr val="black">
                    <a:lumMod val="85000"/>
                    <a:lumOff val="15000"/>
                  </a:prstClr>
                </a:solidFill>
                <a:effectLst/>
                <a:uLnTx/>
                <a:uFillTx/>
              </a:rPr>
              <a:t>O euro é introduzido em 11 países unicamente para as transações comerciais e financeiras. As moedas e as notas serão introduzidas mais tarde. Os primeiros países da zona euro são a Alemanha, a Áustria, a Bélgica, Espanha, a Finlândia, a França, a Irlanda, a Itália, o Luxemburgo, os Países Baixos e Portugal. Nessa altura, a Dinamarca, o Reino Unido e a Suécia decidem ficar de fora.</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smtClean="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smtClean="0">
                <a:ln>
                  <a:noFill/>
                </a:ln>
                <a:solidFill>
                  <a:prstClr val="black">
                    <a:lumMod val="85000"/>
                    <a:lumOff val="15000"/>
                  </a:prstClr>
                </a:solidFill>
                <a:effectLst/>
                <a:uLnTx/>
                <a:uFillTx/>
              </a:rPr>
              <a:t>1 de maio de 2004 </a:t>
            </a:r>
            <a:r>
              <a:rPr kumimoji="0" lang="pt-PT" sz="1600" b="0" i="0" u="none" strike="noStrike" kern="0" cap="none" spc="0" normalizeH="0" baseline="0" noProof="0" dirty="0" smtClean="0">
                <a:ln>
                  <a:noFill/>
                </a:ln>
                <a:solidFill>
                  <a:prstClr val="black">
                    <a:lumMod val="85000"/>
                    <a:lumOff val="15000"/>
                  </a:prstClr>
                </a:solidFill>
                <a:effectLst/>
                <a:uLnTx/>
                <a:uFillTx/>
              </a:rPr>
              <a:t>— 10 novos países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smtClean="0">
                <a:ln>
                  <a:noFill/>
                </a:ln>
                <a:solidFill>
                  <a:prstClr val="black">
                    <a:lumMod val="85000"/>
                    <a:lumOff val="15000"/>
                  </a:prstClr>
                </a:solidFill>
                <a:effectLst/>
                <a:uLnTx/>
                <a:uFillTx/>
              </a:rPr>
              <a:t>Chipre e Malta aderem à UE juntamente com oito países da Europa Central e Oriental — Chéquia, Estónia, Hungria, Letónia, Lituânia, Polónia, Eslováquia e Eslovénia — acabando finalmente com a divisão da Europa pós-Segunda Guerra Mundial.</a:t>
            </a:r>
          </a:p>
        </p:txBody>
      </p:sp>
    </p:spTree>
    <p:extLst>
      <p:ext uri="{BB962C8B-B14F-4D97-AF65-F5344CB8AC3E}">
        <p14:creationId xmlns:p14="http://schemas.microsoft.com/office/powerpoint/2010/main" val="9749240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266547" y="431295"/>
            <a:ext cx="9212074" cy="132343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4000" b="1" i="0" u="none" strike="noStrike" kern="1200" cap="none" spc="0" normalizeH="0" baseline="0" noProof="0" dirty="0" smtClean="0">
                <a:ln>
                  <a:noFill/>
                </a:ln>
                <a:solidFill>
                  <a:srgbClr val="1F497D"/>
                </a:solidFill>
                <a:effectLst/>
                <a:uLnTx/>
                <a:uFillTx/>
                <a:latin typeface="Calibri"/>
                <a:ea typeface="+mn-ea"/>
                <a:cs typeface="+mn-cs"/>
              </a:rPr>
              <a:t>A </a:t>
            </a:r>
            <a:r>
              <a:rPr kumimoji="0" lang="pt-PT" sz="4000" b="1" i="0" u="none" strike="noStrike" kern="1200" cap="none" spc="0" normalizeH="0" baseline="0" noProof="0" dirty="0">
                <a:ln>
                  <a:noFill/>
                </a:ln>
                <a:solidFill>
                  <a:srgbClr val="1F497D"/>
                </a:solidFill>
                <a:effectLst/>
                <a:uLnTx/>
                <a:uFillTx/>
                <a:latin typeface="Calibri"/>
                <a:ea typeface="+mn-ea"/>
                <a:cs typeface="+mn-cs"/>
              </a:rPr>
              <a:t>construção europeia - princípios gerais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4000" b="1" i="0" u="none" strike="noStrike" kern="1200" cap="none" spc="0" normalizeH="0" baseline="0" noProof="0" dirty="0">
              <a:ln>
                <a:noFill/>
              </a:ln>
              <a:solidFill>
                <a:srgbClr val="1F497D"/>
              </a:solidFill>
              <a:effectLst/>
              <a:uLnTx/>
              <a:uFillTx/>
              <a:latin typeface="Calibri"/>
              <a:ea typeface="+mn-ea"/>
              <a:cs typeface="+mn-cs"/>
            </a:endParaRPr>
          </a:p>
        </p:txBody>
      </p:sp>
      <p:sp>
        <p:nvSpPr>
          <p:cNvPr id="2" name="Retângulo 1"/>
          <p:cNvSpPr/>
          <p:nvPr/>
        </p:nvSpPr>
        <p:spPr>
          <a:xfrm>
            <a:off x="330555" y="1194703"/>
            <a:ext cx="8731149" cy="501675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smtClean="0">
                <a:ln>
                  <a:noFill/>
                </a:ln>
                <a:solidFill>
                  <a:prstClr val="black">
                    <a:lumMod val="85000"/>
                    <a:lumOff val="15000"/>
                  </a:prstClr>
                </a:solidFill>
                <a:effectLst/>
                <a:uLnTx/>
                <a:uFillTx/>
              </a:rPr>
              <a:t>1 de janeiro de 1995 </a:t>
            </a:r>
            <a:r>
              <a:rPr kumimoji="0" lang="pt-PT" sz="1600" b="0" i="0" u="none" strike="noStrike" kern="0" cap="none" spc="0" normalizeH="0" baseline="0" noProof="0" dirty="0" smtClean="0">
                <a:ln>
                  <a:noFill/>
                </a:ln>
                <a:solidFill>
                  <a:prstClr val="black">
                    <a:lumMod val="85000"/>
                    <a:lumOff val="15000"/>
                  </a:prstClr>
                </a:solidFill>
                <a:effectLst/>
                <a:uLnTx/>
                <a:uFillTx/>
              </a:rPr>
              <a:t>— a UE ganha três novos membros: Áustria, Finlândia e Suécia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smtClean="0">
                <a:ln>
                  <a:noFill/>
                </a:ln>
                <a:solidFill>
                  <a:prstClr val="black">
                    <a:lumMod val="85000"/>
                    <a:lumOff val="15000"/>
                  </a:prstClr>
                </a:solidFill>
                <a:effectLst/>
                <a:uLnTx/>
                <a:uFillTx/>
              </a:rPr>
              <a:t>A Áustria, a Finlândia e a Suécia aderem à UE. O território dos 15 Estados-Membros cobre agora a quase totalidade da Europa Ocidental.</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smtClean="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smtClean="0">
                <a:ln>
                  <a:noFill/>
                </a:ln>
                <a:solidFill>
                  <a:prstClr val="black">
                    <a:lumMod val="85000"/>
                    <a:lumOff val="15000"/>
                  </a:prstClr>
                </a:solidFill>
                <a:effectLst/>
                <a:uLnTx/>
                <a:uFillTx/>
              </a:rPr>
              <a:t>26 de março de 1995</a:t>
            </a:r>
            <a:r>
              <a:rPr kumimoji="0" lang="pt-PT" sz="1600" b="0" i="0" u="none" strike="noStrike" kern="0" cap="none" spc="0" normalizeH="0" baseline="0" noProof="0" dirty="0" smtClean="0">
                <a:ln>
                  <a:noFill/>
                </a:ln>
                <a:solidFill>
                  <a:prstClr val="black">
                    <a:lumMod val="85000"/>
                    <a:lumOff val="15000"/>
                  </a:prstClr>
                </a:solidFill>
                <a:effectLst/>
                <a:uLnTx/>
                <a:uFillTx/>
              </a:rPr>
              <a:t> — as viagens sem fronteiras têm início em sete países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smtClean="0">
                <a:ln>
                  <a:noFill/>
                </a:ln>
                <a:solidFill>
                  <a:prstClr val="black">
                    <a:lumMod val="85000"/>
                    <a:lumOff val="15000"/>
                  </a:prstClr>
                </a:solidFill>
                <a:effectLst/>
                <a:uLnTx/>
                <a:uFillTx/>
              </a:rPr>
              <a:t>O acordo de Schengen entra em vigor em sete países: Bélgica, França, Alemanha, Luxemburgo, Países Baixos, Portugal e Espanha. Os viajantes podem deslocar-se entre estes países sem controlo de passaportes nas fronteiras. Em 2021, 26 países fazem parte do espaço Schengen sem passaporte, incluindo a Islândia, o Listenstaine, a Noruega e a Suíça.</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smtClean="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smtClean="0">
                <a:ln>
                  <a:noFill/>
                </a:ln>
                <a:solidFill>
                  <a:prstClr val="black">
                    <a:lumMod val="85000"/>
                    <a:lumOff val="15000"/>
                  </a:prstClr>
                </a:solidFill>
                <a:effectLst/>
                <a:uLnTx/>
                <a:uFillTx/>
              </a:rPr>
              <a:t>1 de janeiro de 1999 </a:t>
            </a:r>
            <a:r>
              <a:rPr kumimoji="0" lang="pt-PT" sz="1600" b="0" i="0" u="none" strike="noStrike" kern="0" cap="none" spc="0" normalizeH="0" baseline="0" noProof="0" dirty="0" smtClean="0">
                <a:ln>
                  <a:noFill/>
                </a:ln>
                <a:solidFill>
                  <a:prstClr val="black">
                    <a:lumMod val="85000"/>
                    <a:lumOff val="15000"/>
                  </a:prstClr>
                </a:solidFill>
                <a:effectLst/>
                <a:uLnTx/>
                <a:uFillTx/>
              </a:rPr>
              <a:t>— nasce o </a:t>
            </a:r>
            <a:r>
              <a:rPr kumimoji="0" lang="pt-PT" sz="1600" b="1" i="0" u="none" strike="noStrike" kern="0" cap="none" spc="0" normalizeH="0" baseline="0" noProof="0" dirty="0" smtClean="0">
                <a:ln>
                  <a:noFill/>
                </a:ln>
                <a:solidFill>
                  <a:prstClr val="black">
                    <a:lumMod val="85000"/>
                    <a:lumOff val="15000"/>
                  </a:prstClr>
                </a:solidFill>
                <a:effectLst/>
                <a:uLnTx/>
                <a:uFillTx/>
              </a:rPr>
              <a:t>euro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smtClean="0">
                <a:ln>
                  <a:noFill/>
                </a:ln>
                <a:solidFill>
                  <a:prstClr val="black">
                    <a:lumMod val="85000"/>
                    <a:lumOff val="15000"/>
                  </a:prstClr>
                </a:solidFill>
                <a:effectLst/>
                <a:uLnTx/>
                <a:uFillTx/>
              </a:rPr>
              <a:t>O euro é introduzido em 11 países unicamente para as transações comerciais e financeiras. As moedas e as notas serão introduzidas mais tarde. Os primeiros países da zona euro são a Alemanha, a Áustria, a Bélgica, Espanha, a Finlândia, a França, a Irlanda, a Itália, o Luxemburgo, os Países Baixos e Portugal. Nessa altura, a Dinamarca, o Reino Unido e a Suécia decidem ficar de fora.</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smtClean="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smtClean="0">
                <a:ln>
                  <a:noFill/>
                </a:ln>
                <a:solidFill>
                  <a:prstClr val="black">
                    <a:lumMod val="85000"/>
                    <a:lumOff val="15000"/>
                  </a:prstClr>
                </a:solidFill>
                <a:effectLst/>
                <a:uLnTx/>
                <a:uFillTx/>
              </a:rPr>
              <a:t>1 de maio de 2004 </a:t>
            </a:r>
            <a:r>
              <a:rPr kumimoji="0" lang="pt-PT" sz="1600" b="0" i="0" u="none" strike="noStrike" kern="0" cap="none" spc="0" normalizeH="0" baseline="0" noProof="0" dirty="0" smtClean="0">
                <a:ln>
                  <a:noFill/>
                </a:ln>
                <a:solidFill>
                  <a:prstClr val="black">
                    <a:lumMod val="85000"/>
                    <a:lumOff val="15000"/>
                  </a:prstClr>
                </a:solidFill>
                <a:effectLst/>
                <a:uLnTx/>
                <a:uFillTx/>
              </a:rPr>
              <a:t>— 10 novos países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smtClean="0">
                <a:ln>
                  <a:noFill/>
                </a:ln>
                <a:solidFill>
                  <a:prstClr val="black">
                    <a:lumMod val="85000"/>
                    <a:lumOff val="15000"/>
                  </a:prstClr>
                </a:solidFill>
                <a:effectLst/>
                <a:uLnTx/>
                <a:uFillTx/>
              </a:rPr>
              <a:t>Chipre e Malta aderem à UE juntamente com oito países da Europa Central e Oriental — Chéquia, Estónia, Hungria, Letónia, Lituânia, Polónia, Eslováquia e Eslovénia — acabando finalmente com a divisão da Europa pós-Segunda Guerra Mundial.</a:t>
            </a:r>
          </a:p>
        </p:txBody>
      </p:sp>
    </p:spTree>
    <p:extLst>
      <p:ext uri="{BB962C8B-B14F-4D97-AF65-F5344CB8AC3E}">
        <p14:creationId xmlns:p14="http://schemas.microsoft.com/office/powerpoint/2010/main" val="1891109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266547" y="431295"/>
            <a:ext cx="9212074" cy="132343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4000" b="1" i="0" u="none" strike="noStrike" kern="1200" cap="none" spc="0" normalizeH="0" baseline="0" noProof="0" dirty="0" smtClean="0">
                <a:ln>
                  <a:noFill/>
                </a:ln>
                <a:solidFill>
                  <a:srgbClr val="1F497D"/>
                </a:solidFill>
                <a:effectLst/>
                <a:uLnTx/>
                <a:uFillTx/>
                <a:latin typeface="Calibri"/>
                <a:ea typeface="+mn-ea"/>
                <a:cs typeface="+mn-cs"/>
              </a:rPr>
              <a:t>A </a:t>
            </a:r>
            <a:r>
              <a:rPr kumimoji="0" lang="pt-PT" sz="4000" b="1" i="0" u="none" strike="noStrike" kern="1200" cap="none" spc="0" normalizeH="0" baseline="0" noProof="0" dirty="0">
                <a:ln>
                  <a:noFill/>
                </a:ln>
                <a:solidFill>
                  <a:srgbClr val="1F497D"/>
                </a:solidFill>
                <a:effectLst/>
                <a:uLnTx/>
                <a:uFillTx/>
                <a:latin typeface="Calibri"/>
                <a:ea typeface="+mn-ea"/>
                <a:cs typeface="+mn-cs"/>
              </a:rPr>
              <a:t>construção europeia - princípios gerais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4000" b="1" i="0" u="none" strike="noStrike" kern="1200" cap="none" spc="0" normalizeH="0" baseline="0" noProof="0" dirty="0">
              <a:ln>
                <a:noFill/>
              </a:ln>
              <a:solidFill>
                <a:srgbClr val="1F497D"/>
              </a:solidFill>
              <a:effectLst/>
              <a:uLnTx/>
              <a:uFillTx/>
              <a:latin typeface="Calibri"/>
              <a:ea typeface="+mn-ea"/>
              <a:cs typeface="+mn-cs"/>
            </a:endParaRPr>
          </a:p>
        </p:txBody>
      </p:sp>
      <p:sp>
        <p:nvSpPr>
          <p:cNvPr id="2" name="Retângulo 1"/>
          <p:cNvSpPr/>
          <p:nvPr/>
        </p:nvSpPr>
        <p:spPr>
          <a:xfrm>
            <a:off x="266547" y="1184226"/>
            <a:ext cx="8667141" cy="452431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smtClean="0">
                <a:ln>
                  <a:noFill/>
                </a:ln>
                <a:solidFill>
                  <a:prstClr val="black">
                    <a:lumMod val="85000"/>
                    <a:lumOff val="15000"/>
                  </a:prstClr>
                </a:solidFill>
                <a:effectLst/>
                <a:uLnTx/>
                <a:uFillTx/>
              </a:rPr>
              <a:t>1 de janeiro de 2007</a:t>
            </a:r>
            <a:r>
              <a:rPr kumimoji="0" lang="pt-PT" sz="1600" b="0" i="0" u="none" strike="noStrike" kern="0" cap="none" spc="0" normalizeH="0" baseline="0" noProof="0" dirty="0" smtClean="0">
                <a:ln>
                  <a:noFill/>
                </a:ln>
                <a:solidFill>
                  <a:prstClr val="black">
                    <a:lumMod val="85000"/>
                    <a:lumOff val="15000"/>
                  </a:prstClr>
                </a:solidFill>
                <a:effectLst/>
                <a:uLnTx/>
                <a:uFillTx/>
              </a:rPr>
              <a:t> — </a:t>
            </a:r>
            <a:r>
              <a:rPr kumimoji="0" lang="pt-PT" sz="1600" i="0" u="none" strike="noStrike" kern="0" cap="none" spc="0" normalizeH="0" baseline="0" noProof="0" dirty="0" smtClean="0">
                <a:ln>
                  <a:noFill/>
                </a:ln>
                <a:solidFill>
                  <a:prstClr val="black">
                    <a:lumMod val="85000"/>
                    <a:lumOff val="15000"/>
                  </a:prstClr>
                </a:solidFill>
                <a:effectLst/>
                <a:uLnTx/>
                <a:uFillTx/>
              </a:rPr>
              <a:t>a UE congratula-se com a entrada da Bulgária e da Roménia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smtClean="0">
                <a:ln>
                  <a:noFill/>
                </a:ln>
                <a:solidFill>
                  <a:prstClr val="black">
                    <a:lumMod val="85000"/>
                    <a:lumOff val="15000"/>
                  </a:prstClr>
                </a:solidFill>
                <a:effectLst/>
                <a:uLnTx/>
                <a:uFillTx/>
              </a:rPr>
              <a:t>Mais dois países da Europa oriental, a Bulgária e a Roménia, aderem à UE, elevando o número de Estados-Membros para 27.</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smtClean="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smtClean="0">
                <a:ln>
                  <a:noFill/>
                </a:ln>
                <a:solidFill>
                  <a:prstClr val="black">
                    <a:lumMod val="85000"/>
                    <a:lumOff val="15000"/>
                  </a:prstClr>
                </a:solidFill>
                <a:effectLst/>
                <a:uLnTx/>
                <a:uFillTx/>
              </a:rPr>
              <a:t>13 de dezembro de 2007 </a:t>
            </a:r>
            <a:r>
              <a:rPr kumimoji="0" lang="pt-PT" sz="1600" b="0" i="0" u="none" strike="noStrike" kern="0" cap="none" spc="0" normalizeH="0" baseline="0" noProof="0" dirty="0" smtClean="0">
                <a:ln>
                  <a:noFill/>
                </a:ln>
                <a:solidFill>
                  <a:prstClr val="black">
                    <a:lumMod val="85000"/>
                    <a:lumOff val="15000"/>
                  </a:prstClr>
                </a:solidFill>
                <a:effectLst/>
                <a:uLnTx/>
                <a:uFillTx/>
              </a:rPr>
              <a:t>— </a:t>
            </a:r>
            <a:r>
              <a:rPr kumimoji="0" lang="pt-PT" sz="1600" b="1" i="0" u="none" strike="noStrike" kern="0" cap="none" spc="0" normalizeH="0" baseline="0" noProof="0" dirty="0" smtClean="0">
                <a:ln>
                  <a:noFill/>
                </a:ln>
                <a:solidFill>
                  <a:prstClr val="black">
                    <a:lumMod val="85000"/>
                    <a:lumOff val="15000"/>
                  </a:prstClr>
                </a:solidFill>
                <a:effectLst/>
                <a:uLnTx/>
                <a:uFillTx/>
              </a:rPr>
              <a:t>Tratado de Lisboa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smtClean="0">
                <a:ln>
                  <a:noFill/>
                </a:ln>
                <a:solidFill>
                  <a:prstClr val="black">
                    <a:lumMod val="85000"/>
                    <a:lumOff val="15000"/>
                  </a:prstClr>
                </a:solidFill>
                <a:effectLst/>
                <a:uLnTx/>
                <a:uFillTx/>
              </a:rPr>
              <a:t>Os 27 países da UE assinam o Tratado de Lisboa, que altera os tratados anteriores. O objetivo é tornar a UE mais democrática, eficiente e transparente, e, assim, garantir as condições para que possa dar resposta a desafios mundiais como as alterações climáticas, a segurança e o desenvolvimento sustentável. Todos os países da UE ratificaram o Tratado antes da sua entrada em vigor, em 1 de dezembro de 2009.</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smtClean="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smtClean="0">
                <a:ln>
                  <a:noFill/>
                </a:ln>
                <a:solidFill>
                  <a:prstClr val="black">
                    <a:lumMod val="85000"/>
                    <a:lumOff val="15000"/>
                  </a:prstClr>
                </a:solidFill>
                <a:effectLst/>
                <a:uLnTx/>
                <a:uFillTx/>
              </a:rPr>
              <a:t>1 de julho de 2013 </a:t>
            </a:r>
            <a:r>
              <a:rPr kumimoji="0" lang="pt-PT" sz="1600" b="0" i="0" u="none" strike="noStrike" kern="0" cap="none" spc="0" normalizeH="0" baseline="0" noProof="0" dirty="0" smtClean="0">
                <a:ln>
                  <a:noFill/>
                </a:ln>
                <a:solidFill>
                  <a:prstClr val="black">
                    <a:lumMod val="85000"/>
                    <a:lumOff val="15000"/>
                  </a:prstClr>
                </a:solidFill>
                <a:effectLst/>
                <a:uLnTx/>
                <a:uFillTx/>
              </a:rPr>
              <a:t>— </a:t>
            </a:r>
            <a:r>
              <a:rPr kumimoji="0" lang="pt-PT" sz="1600" i="0" u="none" strike="noStrike" kern="0" cap="none" spc="0" normalizeH="0" baseline="0" noProof="0" dirty="0" smtClean="0">
                <a:ln>
                  <a:noFill/>
                </a:ln>
                <a:solidFill>
                  <a:prstClr val="black">
                    <a:lumMod val="85000"/>
                    <a:lumOff val="15000"/>
                  </a:prstClr>
                </a:solidFill>
                <a:effectLst/>
                <a:uLnTx/>
                <a:uFillTx/>
              </a:rPr>
              <a:t>a Croácia torna-se o 28.º membro da UE</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smtClean="0">
                <a:ln>
                  <a:noFill/>
                </a:ln>
                <a:solidFill>
                  <a:prstClr val="black">
                    <a:lumMod val="85000"/>
                    <a:lumOff val="15000"/>
                  </a:prstClr>
                </a:solidFill>
                <a:effectLst/>
                <a:uLnTx/>
                <a:uFillTx/>
              </a:rPr>
              <a:t>A Croácia adere à UE, tornando-se o 28.º Estado-Membro.</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600" b="0" i="0" u="none" strike="noStrike" kern="0" cap="none" spc="0" normalizeH="0" baseline="0" noProof="0" dirty="0" smtClean="0">
              <a:ln>
                <a:noFill/>
              </a:ln>
              <a:solidFill>
                <a:prstClr val="black">
                  <a:lumMod val="85000"/>
                  <a:lumOff val="1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1" i="0" u="none" strike="noStrike" kern="0" cap="none" spc="0" normalizeH="0" baseline="0" noProof="0" dirty="0" smtClean="0">
                <a:ln>
                  <a:noFill/>
                </a:ln>
                <a:solidFill>
                  <a:prstClr val="black">
                    <a:lumMod val="85000"/>
                    <a:lumOff val="15000"/>
                  </a:prstClr>
                </a:solidFill>
                <a:effectLst/>
                <a:uLnTx/>
                <a:uFillTx/>
              </a:rPr>
              <a:t>23 de junho de 2016 </a:t>
            </a:r>
            <a:r>
              <a:rPr kumimoji="0" lang="pt-PT" sz="1600" b="0" i="0" u="none" strike="noStrike" kern="0" cap="none" spc="0" normalizeH="0" baseline="0" noProof="0" dirty="0" smtClean="0">
                <a:ln>
                  <a:noFill/>
                </a:ln>
                <a:solidFill>
                  <a:prstClr val="black">
                    <a:lumMod val="85000"/>
                    <a:lumOff val="15000"/>
                  </a:prstClr>
                </a:solidFill>
                <a:effectLst/>
                <a:uLnTx/>
                <a:uFillTx/>
              </a:rPr>
              <a:t>— </a:t>
            </a:r>
            <a:r>
              <a:rPr kumimoji="0" lang="pt-PT" sz="1600" i="0" u="none" strike="noStrike" kern="0" cap="none" spc="0" normalizeH="0" baseline="0" noProof="0" dirty="0" smtClean="0">
                <a:ln>
                  <a:noFill/>
                </a:ln>
                <a:solidFill>
                  <a:prstClr val="black">
                    <a:lumMod val="85000"/>
                    <a:lumOff val="15000"/>
                  </a:prstClr>
                </a:solidFill>
                <a:effectLst/>
                <a:uLnTx/>
                <a:uFillTx/>
              </a:rPr>
              <a:t>Reino Unido vota para sair da UE</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600" b="0" i="0" u="none" strike="noStrike" kern="0" cap="none" spc="0" normalizeH="0" baseline="0" noProof="0" dirty="0" smtClean="0">
                <a:ln>
                  <a:noFill/>
                </a:ln>
                <a:solidFill>
                  <a:prstClr val="black">
                    <a:lumMod val="85000"/>
                    <a:lumOff val="15000"/>
                  </a:prstClr>
                </a:solidFill>
                <a:effectLst/>
                <a:uLnTx/>
                <a:uFillTx/>
              </a:rPr>
              <a:t>Num referendo realizado em junho de 2016, 52 % dos eleitores no Reino Unido votam a favor da saída do Reino Unido da União Europeia após mais de 40 anos como membro. O Reino Unido sai em 31 de janeiro de 2020.</a:t>
            </a:r>
          </a:p>
        </p:txBody>
      </p:sp>
    </p:spTree>
    <p:extLst>
      <p:ext uri="{BB962C8B-B14F-4D97-AF65-F5344CB8AC3E}">
        <p14:creationId xmlns:p14="http://schemas.microsoft.com/office/powerpoint/2010/main" val="3681038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266547" y="431295"/>
            <a:ext cx="9212074" cy="132343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4000" b="1" i="0" u="none" strike="noStrike" kern="1200" cap="none" spc="0" normalizeH="0" baseline="0" noProof="0" dirty="0" smtClean="0">
                <a:ln>
                  <a:noFill/>
                </a:ln>
                <a:solidFill>
                  <a:srgbClr val="1F497D"/>
                </a:solidFill>
                <a:effectLst/>
                <a:uLnTx/>
                <a:uFillTx/>
                <a:latin typeface="Calibri"/>
                <a:ea typeface="+mn-ea"/>
                <a:cs typeface="+mn-cs"/>
              </a:rPr>
              <a:t>A </a:t>
            </a:r>
            <a:r>
              <a:rPr kumimoji="0" lang="pt-PT" sz="4000" b="1" i="0" u="none" strike="noStrike" kern="1200" cap="none" spc="0" normalizeH="0" baseline="0" noProof="0" dirty="0">
                <a:ln>
                  <a:noFill/>
                </a:ln>
                <a:solidFill>
                  <a:srgbClr val="1F497D"/>
                </a:solidFill>
                <a:effectLst/>
                <a:uLnTx/>
                <a:uFillTx/>
                <a:latin typeface="Calibri"/>
                <a:ea typeface="+mn-ea"/>
                <a:cs typeface="+mn-cs"/>
              </a:rPr>
              <a:t>construção europeia - princípios gerais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4000" b="1" i="0" u="none" strike="noStrike" kern="1200" cap="none" spc="0" normalizeH="0" baseline="0" noProof="0" dirty="0">
              <a:ln>
                <a:noFill/>
              </a:ln>
              <a:solidFill>
                <a:srgbClr val="1F497D"/>
              </a:solidFill>
              <a:effectLst/>
              <a:uLnTx/>
              <a:uFillTx/>
              <a:latin typeface="Calibri"/>
              <a:ea typeface="+mn-ea"/>
              <a:cs typeface="+mn-cs"/>
            </a:endParaRPr>
          </a:p>
        </p:txBody>
      </p:sp>
      <p:sp>
        <p:nvSpPr>
          <p:cNvPr id="2" name="Retângulo 1"/>
          <p:cNvSpPr/>
          <p:nvPr/>
        </p:nvSpPr>
        <p:spPr>
          <a:xfrm>
            <a:off x="367131" y="1083870"/>
            <a:ext cx="8776869" cy="5078313"/>
          </a:xfrm>
          <a:prstGeom prst="rect">
            <a:avLst/>
          </a:prstGeom>
        </p:spPr>
        <p:txBody>
          <a:bodyPr wrap="square">
            <a:spAutoFit/>
          </a:bodyPr>
          <a:lstStyle/>
          <a:p>
            <a:r>
              <a:rPr lang="pt-PT" b="1" dirty="0"/>
              <a:t>Janeiro de 2020 — </a:t>
            </a:r>
            <a:r>
              <a:rPr lang="pt-PT" dirty="0"/>
              <a:t>Resposta comum da UE à</a:t>
            </a:r>
            <a:r>
              <a:rPr lang="pt-PT" b="1" dirty="0"/>
              <a:t> COVID-19</a:t>
            </a:r>
          </a:p>
          <a:p>
            <a:r>
              <a:rPr lang="pt-PT" dirty="0"/>
              <a:t>A pandemia de COVID-19 desencadeia uma grande emergência de saúde pública e um abrandamento da atividade económica. A UE e os seus países membros trabalham em conjunto para apoiar os sistemas de saúde, conter a propagação do vírus e garantir vacinas para as pessoas dentro e fora da UE. Os dirigentes da UE chegam a acordo sobre o maior pacote de estímulo alguma vez financiado pelo orçamento da UE, com destaque para uma recuperação ecológica e digital, à medida que a UE trabalha para alcançar a neutralidade climática até 2050.</a:t>
            </a:r>
          </a:p>
          <a:p>
            <a:endParaRPr lang="pt-PT" dirty="0"/>
          </a:p>
          <a:p>
            <a:r>
              <a:rPr lang="pt-PT" b="1" dirty="0"/>
              <a:t>31 de janeiro de 2020 — </a:t>
            </a:r>
            <a:r>
              <a:rPr lang="pt-PT" dirty="0"/>
              <a:t>O Reino Unido sai da UE</a:t>
            </a:r>
          </a:p>
          <a:p>
            <a:r>
              <a:rPr lang="pt-PT" dirty="0"/>
              <a:t>O Reino Unido sai da União Europeia 47 anos depois de ter aderido, abrindo um novo capítulo na sua relação com a UE.</a:t>
            </a:r>
          </a:p>
          <a:p>
            <a:endParaRPr lang="pt-PT" dirty="0"/>
          </a:p>
          <a:p>
            <a:r>
              <a:rPr lang="pt-PT" b="1" dirty="0"/>
              <a:t>Fevereiro de 2022 — </a:t>
            </a:r>
            <a:r>
              <a:rPr lang="pt-PT" dirty="0"/>
              <a:t>A Rússia invade a Ucrânia</a:t>
            </a:r>
          </a:p>
          <a:p>
            <a:r>
              <a:rPr lang="pt-PT" dirty="0"/>
              <a:t>A UE e os seus parceiros internacionais condenam firmemente a guerra de agressão não provocada e injustificada perpetrada pela Rússia. A UE adota um conjunto de sanções severas contra a Rússia e presta assistência financeira, humanitária, militar e de outros tipos à Ucrânia.</a:t>
            </a:r>
            <a:endParaRPr lang="en-GB" dirty="0"/>
          </a:p>
        </p:txBody>
      </p:sp>
    </p:spTree>
    <p:extLst>
      <p:ext uri="{BB962C8B-B14F-4D97-AF65-F5344CB8AC3E}">
        <p14:creationId xmlns:p14="http://schemas.microsoft.com/office/powerpoint/2010/main" val="16970819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495</TotalTime>
  <Words>2876</Words>
  <Application>Microsoft Office PowerPoint</Application>
  <PresentationFormat>Apresentação no Ecrã (4:3)</PresentationFormat>
  <Paragraphs>226</Paragraphs>
  <Slides>18</Slides>
  <Notes>0</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18</vt:i4>
      </vt:variant>
    </vt:vector>
  </HeadingPairs>
  <TitlesOfParts>
    <vt:vector size="24" baseType="lpstr">
      <vt:lpstr>Arial</vt:lpstr>
      <vt:lpstr>Calibri</vt:lpstr>
      <vt:lpstr>Calibri Light</vt:lpstr>
      <vt:lpstr>Georgia</vt:lpstr>
      <vt:lpstr>Verdana</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ISCSP - ULisboa</dc:creator>
  <cp:lastModifiedBy>Susana Soares Paulino</cp:lastModifiedBy>
  <cp:revision>20</cp:revision>
  <dcterms:created xsi:type="dcterms:W3CDTF">2023-01-18T11:25:04Z</dcterms:created>
  <dcterms:modified xsi:type="dcterms:W3CDTF">2024-03-16T09:03:18Z</dcterms:modified>
</cp:coreProperties>
</file>